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14" r:id="rId1"/>
  </p:sldMasterIdLst>
  <p:sldIdLst>
    <p:sldId id="256" r:id="rId2"/>
    <p:sldId id="272" r:id="rId3"/>
    <p:sldId id="276" r:id="rId4"/>
    <p:sldId id="277" r:id="rId5"/>
    <p:sldId id="278" r:id="rId6"/>
    <p:sldId id="279" r:id="rId7"/>
    <p:sldId id="280" r:id="rId8"/>
    <p:sldId id="281" r:id="rId9"/>
    <p:sldId id="273" r:id="rId10"/>
    <p:sldId id="274" r:id="rId11"/>
    <p:sldId id="275" r:id="rId12"/>
    <p:sldId id="260" r:id="rId13"/>
    <p:sldId id="265" r:id="rId14"/>
    <p:sldId id="269" r:id="rId15"/>
    <p:sldId id="270" r:id="rId16"/>
    <p:sldId id="282" r:id="rId17"/>
    <p:sldId id="283" r:id="rId18"/>
    <p:sldId id="284" r:id="rId19"/>
    <p:sldId id="285" r:id="rId20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>
      <p:cViewPr varScale="1">
        <p:scale>
          <a:sx n="106" d="100"/>
          <a:sy n="106" d="100"/>
        </p:scale>
        <p:origin x="1704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6435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2627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01113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0803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29004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75461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49912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70249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41832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415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7812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6837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3378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59982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57961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7651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98723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819248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1371600"/>
            <a:ext cx="7315200" cy="6899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latin typeface="American Typewriter" panose="02090604020004020304" pitchFamily="18" charset="77"/>
              </a:rPr>
              <a:t>Future Continuous</a:t>
            </a:r>
            <a:r>
              <a:rPr sz="4400" b="1" spc="-70" dirty="0">
                <a:latin typeface="American Typewriter" panose="02090604020004020304" pitchFamily="18" charset="77"/>
              </a:rPr>
              <a:t> </a:t>
            </a:r>
            <a:r>
              <a:rPr sz="4400" b="1" spc="-5" dirty="0">
                <a:latin typeface="American Typewriter" panose="02090604020004020304" pitchFamily="18" charset="77"/>
              </a:rPr>
              <a:t>Tense</a:t>
            </a:r>
            <a:endParaRPr sz="4400" b="1" dirty="0">
              <a:latin typeface="American Typewriter" panose="02090604020004020304" pitchFamily="18" charset="77"/>
            </a:endParaRPr>
          </a:p>
        </p:txBody>
      </p:sp>
      <p:pic>
        <p:nvPicPr>
          <p:cNvPr id="1026" name="Picture 2" descr="Future Continuous Tense - Pengertian, Rumus, Contoh Kalimat">
            <a:extLst>
              <a:ext uri="{FF2B5EF4-FFF2-40B4-BE49-F238E27FC236}">
                <a16:creationId xmlns:a16="http://schemas.microsoft.com/office/drawing/2014/main" id="{D3C27BF1-07F1-2D43-B8F5-6A43DA401D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00" y="2895600"/>
            <a:ext cx="4978400" cy="293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A0C20-1C90-DD4B-B5DF-8CAD0C3CD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Rumus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10285-40A8-2B48-B1A9-F53E79EEB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3"/>
            <a:ext cx="8534400" cy="3599316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ID" dirty="0" err="1"/>
              <a:t>Kalimat</a:t>
            </a:r>
            <a:r>
              <a:rPr lang="en-ID" dirty="0"/>
              <a:t> </a:t>
            </a:r>
            <a:r>
              <a:rPr lang="en-ID" dirty="0" err="1"/>
              <a:t>Positif</a:t>
            </a:r>
            <a:endParaRPr lang="en-ID" dirty="0"/>
          </a:p>
          <a:p>
            <a:pPr marL="0" indent="0" fontAlgn="base">
              <a:buNone/>
            </a:pPr>
            <a:r>
              <a:rPr lang="en-ID" dirty="0" err="1"/>
              <a:t>Rumus</a:t>
            </a:r>
            <a:r>
              <a:rPr lang="en-ID" dirty="0"/>
              <a:t>: Subject + will + be + Verb </a:t>
            </a:r>
            <a:r>
              <a:rPr lang="en-ID" dirty="0" err="1"/>
              <a:t>ing</a:t>
            </a:r>
            <a:endParaRPr lang="en-ID" dirty="0"/>
          </a:p>
          <a:p>
            <a:pPr marL="0" indent="0" fontAlgn="base">
              <a:buNone/>
            </a:pPr>
            <a:r>
              <a:rPr lang="en-ID" dirty="0" err="1"/>
              <a:t>Contoh</a:t>
            </a:r>
            <a:r>
              <a:rPr lang="en-ID" dirty="0"/>
              <a:t> </a:t>
            </a:r>
            <a:r>
              <a:rPr lang="en-ID" dirty="0" err="1"/>
              <a:t>kalimat</a:t>
            </a:r>
            <a:r>
              <a:rPr lang="en-ID" dirty="0"/>
              <a:t>:</a:t>
            </a:r>
          </a:p>
          <a:p>
            <a:pPr marL="0" indent="0" fontAlgn="base">
              <a:buNone/>
            </a:pPr>
            <a:r>
              <a:rPr lang="en-ID" dirty="0"/>
              <a:t>I will be staying with my sister for a week.</a:t>
            </a:r>
          </a:p>
          <a:p>
            <a:pPr marL="0" indent="0" fontAlgn="base">
              <a:buNone/>
            </a:pPr>
            <a:endParaRPr lang="en-ID" dirty="0"/>
          </a:p>
          <a:p>
            <a:pPr fontAlgn="base"/>
            <a:r>
              <a:rPr lang="en-ID" dirty="0" err="1"/>
              <a:t>Kalimat</a:t>
            </a:r>
            <a:r>
              <a:rPr lang="en-ID" dirty="0"/>
              <a:t> </a:t>
            </a:r>
            <a:r>
              <a:rPr lang="en-ID" dirty="0" err="1"/>
              <a:t>Negatif</a:t>
            </a:r>
            <a:endParaRPr lang="en-ID" dirty="0"/>
          </a:p>
          <a:p>
            <a:pPr marL="0" indent="0" fontAlgn="base">
              <a:buNone/>
            </a:pPr>
            <a:r>
              <a:rPr lang="en-ID" dirty="0" err="1"/>
              <a:t>Rumus</a:t>
            </a:r>
            <a:r>
              <a:rPr lang="en-ID" dirty="0"/>
              <a:t>: Subject + will + not + be + Verb </a:t>
            </a:r>
            <a:r>
              <a:rPr lang="en-ID" dirty="0" err="1"/>
              <a:t>ing</a:t>
            </a:r>
            <a:endParaRPr lang="en-ID" dirty="0"/>
          </a:p>
          <a:p>
            <a:pPr marL="0" indent="0" fontAlgn="base">
              <a:buNone/>
            </a:pPr>
            <a:r>
              <a:rPr lang="en-ID" dirty="0" err="1"/>
              <a:t>Contoh</a:t>
            </a:r>
            <a:r>
              <a:rPr lang="en-ID" dirty="0"/>
              <a:t> </a:t>
            </a:r>
            <a:r>
              <a:rPr lang="en-ID" dirty="0" err="1"/>
              <a:t>kalimat</a:t>
            </a:r>
            <a:r>
              <a:rPr lang="en-ID" dirty="0"/>
              <a:t>:</a:t>
            </a:r>
          </a:p>
          <a:p>
            <a:pPr fontAlgn="base"/>
            <a:r>
              <a:rPr lang="en-ID" dirty="0"/>
              <a:t>I will not be staying with my sister for a week.</a:t>
            </a:r>
            <a:br>
              <a:rPr lang="en-ID" dirty="0"/>
            </a:br>
            <a:r>
              <a:rPr lang="en-ID" dirty="0"/>
              <a:t>I won’t be staying with my sister for a week.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68325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ACDF0-8DFA-504C-9A0C-4CEA09433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Continou</a:t>
            </a:r>
            <a:r>
              <a:rPr lang="en-US" dirty="0"/>
              <a:t>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C0E58-A9CA-BD44-A6E0-5A2466216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ID" dirty="0" err="1"/>
              <a:t>Kalimat</a:t>
            </a:r>
            <a:r>
              <a:rPr lang="en-ID" dirty="0"/>
              <a:t> </a:t>
            </a:r>
            <a:r>
              <a:rPr lang="en-ID" dirty="0" err="1"/>
              <a:t>Interogatif</a:t>
            </a:r>
            <a:endParaRPr lang="en-ID" dirty="0"/>
          </a:p>
          <a:p>
            <a:pPr marL="0" indent="0" fontAlgn="base">
              <a:buNone/>
            </a:pPr>
            <a:r>
              <a:rPr lang="en-ID" dirty="0" err="1"/>
              <a:t>Rumus</a:t>
            </a:r>
            <a:r>
              <a:rPr lang="en-ID" dirty="0"/>
              <a:t>: Will + Subject + be + Verb </a:t>
            </a:r>
            <a:r>
              <a:rPr lang="en-ID" dirty="0" err="1"/>
              <a:t>ing</a:t>
            </a:r>
            <a:r>
              <a:rPr lang="en-ID" dirty="0"/>
              <a:t>?</a:t>
            </a:r>
          </a:p>
          <a:p>
            <a:pPr marL="0" indent="0" fontAlgn="base">
              <a:buNone/>
            </a:pPr>
            <a:r>
              <a:rPr lang="en-ID" dirty="0" err="1"/>
              <a:t>Contoh</a:t>
            </a:r>
            <a:r>
              <a:rPr lang="en-ID" dirty="0"/>
              <a:t> </a:t>
            </a:r>
            <a:r>
              <a:rPr lang="en-ID" dirty="0" err="1"/>
              <a:t>kalimat</a:t>
            </a:r>
            <a:r>
              <a:rPr lang="en-ID" dirty="0"/>
              <a:t>:</a:t>
            </a:r>
          </a:p>
          <a:p>
            <a:pPr fontAlgn="base"/>
            <a:r>
              <a:rPr lang="en-ID" dirty="0"/>
              <a:t>Will I be staying with my sister for a week?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507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47320"/>
            <a:ext cx="778827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FORM Future Continuous with "Be Going  </a:t>
            </a:r>
            <a:r>
              <a:rPr dirty="0"/>
              <a:t>To</a:t>
            </a:r>
            <a:r>
              <a:rPr spc="-10" dirty="0"/>
              <a:t> </a:t>
            </a:r>
            <a:r>
              <a:rPr dirty="0"/>
              <a:t>"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56970"/>
            <a:ext cx="8003540" cy="5621020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850"/>
              </a:spcBef>
            </a:pPr>
            <a:r>
              <a:rPr sz="3000" b="1" spc="-10" dirty="0">
                <a:latin typeface="Calibri"/>
                <a:cs typeface="Calibri"/>
              </a:rPr>
              <a:t>[am/is/are </a:t>
            </a:r>
            <a:r>
              <a:rPr sz="3000" b="1" dirty="0">
                <a:latin typeface="Calibri"/>
                <a:cs typeface="Calibri"/>
              </a:rPr>
              <a:t>+ </a:t>
            </a:r>
            <a:r>
              <a:rPr sz="3000" b="1" spc="-5" dirty="0">
                <a:latin typeface="Calibri"/>
                <a:cs typeface="Calibri"/>
              </a:rPr>
              <a:t>going to be </a:t>
            </a:r>
            <a:r>
              <a:rPr sz="3000" b="1" dirty="0">
                <a:latin typeface="Calibri"/>
                <a:cs typeface="Calibri"/>
              </a:rPr>
              <a:t>+ </a:t>
            </a:r>
            <a:r>
              <a:rPr sz="3000" b="1" spc="-5" dirty="0">
                <a:latin typeface="Calibri"/>
                <a:cs typeface="Calibri"/>
              </a:rPr>
              <a:t>present</a:t>
            </a:r>
            <a:r>
              <a:rPr sz="3000" b="1" spc="15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participle]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3000" spc="-5" dirty="0">
                <a:latin typeface="Calibri"/>
                <a:cs typeface="Calibri"/>
              </a:rPr>
              <a:t>Examples:</a:t>
            </a:r>
            <a:endParaRPr sz="3000">
              <a:latin typeface="Calibri"/>
              <a:cs typeface="Calibri"/>
            </a:endParaRPr>
          </a:p>
          <a:p>
            <a:pPr marL="355600" marR="633095" indent="-342900">
              <a:lnSpc>
                <a:spcPct val="100000"/>
              </a:lnSpc>
              <a:spcBef>
                <a:spcPts val="7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You </a:t>
            </a:r>
            <a:r>
              <a:rPr sz="3000" b="1" spc="-5" dirty="0">
                <a:latin typeface="Calibri"/>
                <a:cs typeface="Calibri"/>
              </a:rPr>
              <a:t>are going to </a:t>
            </a:r>
            <a:r>
              <a:rPr sz="3000" b="1" spc="-10" dirty="0">
                <a:latin typeface="Calibri"/>
                <a:cs typeface="Calibri"/>
              </a:rPr>
              <a:t>be waiting </a:t>
            </a:r>
            <a:r>
              <a:rPr sz="3000" spc="-5" dirty="0">
                <a:latin typeface="Calibri"/>
                <a:cs typeface="Calibri"/>
              </a:rPr>
              <a:t>for her when </a:t>
            </a:r>
            <a:r>
              <a:rPr sz="3000" spc="-10" dirty="0">
                <a:latin typeface="Calibri"/>
                <a:cs typeface="Calibri"/>
              </a:rPr>
              <a:t>her  </a:t>
            </a:r>
            <a:r>
              <a:rPr sz="3000" spc="-5" dirty="0">
                <a:latin typeface="Calibri"/>
                <a:cs typeface="Calibri"/>
              </a:rPr>
              <a:t>plane arrives tonight.</a:t>
            </a:r>
            <a:endParaRPr sz="3000">
              <a:latin typeface="Calibri"/>
              <a:cs typeface="Calibri"/>
            </a:endParaRPr>
          </a:p>
          <a:p>
            <a:pPr marL="355600" marR="605155" indent="-342900">
              <a:lnSpc>
                <a:spcPct val="100000"/>
              </a:lnSpc>
              <a:spcBef>
                <a:spcPts val="7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5" dirty="0">
                <a:latin typeface="Calibri"/>
                <a:cs typeface="Calibri"/>
              </a:rPr>
              <a:t>Are </a:t>
            </a:r>
            <a:r>
              <a:rPr sz="3000" spc="-5" dirty="0">
                <a:latin typeface="Calibri"/>
                <a:cs typeface="Calibri"/>
              </a:rPr>
              <a:t>you </a:t>
            </a:r>
            <a:r>
              <a:rPr sz="3000" b="1" spc="-5" dirty="0">
                <a:latin typeface="Calibri"/>
                <a:cs typeface="Calibri"/>
              </a:rPr>
              <a:t>going to be </a:t>
            </a:r>
            <a:r>
              <a:rPr sz="3000" b="1" spc="-10" dirty="0">
                <a:latin typeface="Calibri"/>
                <a:cs typeface="Calibri"/>
              </a:rPr>
              <a:t>waiting </a:t>
            </a:r>
            <a:r>
              <a:rPr sz="3000" spc="-5" dirty="0">
                <a:latin typeface="Calibri"/>
                <a:cs typeface="Calibri"/>
              </a:rPr>
              <a:t>for her when </a:t>
            </a:r>
            <a:r>
              <a:rPr sz="3000" spc="-10" dirty="0">
                <a:latin typeface="Calibri"/>
                <a:cs typeface="Calibri"/>
              </a:rPr>
              <a:t>her  </a:t>
            </a:r>
            <a:r>
              <a:rPr sz="3000" spc="-5" dirty="0">
                <a:latin typeface="Calibri"/>
                <a:cs typeface="Calibri"/>
              </a:rPr>
              <a:t>plane arrives tonight?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You </a:t>
            </a:r>
            <a:r>
              <a:rPr sz="3000" b="1" spc="-5" dirty="0">
                <a:latin typeface="Calibri"/>
                <a:cs typeface="Calibri"/>
              </a:rPr>
              <a:t>are not going </a:t>
            </a:r>
            <a:r>
              <a:rPr sz="3000" b="1" dirty="0">
                <a:latin typeface="Calibri"/>
                <a:cs typeface="Calibri"/>
              </a:rPr>
              <a:t>to </a:t>
            </a:r>
            <a:r>
              <a:rPr sz="3000" b="1" spc="-5" dirty="0">
                <a:latin typeface="Calibri"/>
                <a:cs typeface="Calibri"/>
              </a:rPr>
              <a:t>be waiting </a:t>
            </a:r>
            <a:r>
              <a:rPr sz="3000" spc="-5" dirty="0">
                <a:latin typeface="Calibri"/>
                <a:cs typeface="Calibri"/>
              </a:rPr>
              <a:t>for her when </a:t>
            </a:r>
            <a:r>
              <a:rPr sz="3000" spc="-10" dirty="0">
                <a:latin typeface="Calibri"/>
                <a:cs typeface="Calibri"/>
              </a:rPr>
              <a:t>her  </a:t>
            </a:r>
            <a:r>
              <a:rPr sz="3000" spc="-5" dirty="0">
                <a:latin typeface="Calibri"/>
                <a:cs typeface="Calibri"/>
              </a:rPr>
              <a:t>plane arrives tonight.</a:t>
            </a:r>
            <a:endParaRPr sz="3000">
              <a:latin typeface="Calibri"/>
              <a:cs typeface="Calibri"/>
            </a:endParaRPr>
          </a:p>
          <a:p>
            <a:pPr marL="355600" marR="128270" indent="-342900">
              <a:lnSpc>
                <a:spcPct val="100000"/>
              </a:lnSpc>
              <a:spcBef>
                <a:spcPts val="740"/>
              </a:spcBef>
            </a:pPr>
            <a:r>
              <a:rPr sz="3000" spc="-5" dirty="0">
                <a:latin typeface="Calibri"/>
                <a:cs typeface="Calibri"/>
              </a:rPr>
              <a:t>REMEMBER: </a:t>
            </a:r>
            <a:r>
              <a:rPr sz="3000" i="1" dirty="0">
                <a:latin typeface="Calibri"/>
                <a:cs typeface="Calibri"/>
              </a:rPr>
              <a:t>It </a:t>
            </a:r>
            <a:r>
              <a:rPr sz="3000" i="1" spc="-5" dirty="0">
                <a:latin typeface="Calibri"/>
                <a:cs typeface="Calibri"/>
              </a:rPr>
              <a:t>is possible </a:t>
            </a:r>
            <a:r>
              <a:rPr sz="3000" i="1" dirty="0">
                <a:latin typeface="Calibri"/>
                <a:cs typeface="Calibri"/>
              </a:rPr>
              <a:t>to </a:t>
            </a:r>
            <a:r>
              <a:rPr sz="3000" i="1" spc="-5" dirty="0">
                <a:latin typeface="Calibri"/>
                <a:cs typeface="Calibri"/>
              </a:rPr>
              <a:t>use either </a:t>
            </a:r>
            <a:r>
              <a:rPr sz="3000" i="1" spc="-10" dirty="0">
                <a:latin typeface="Calibri"/>
                <a:cs typeface="Calibri"/>
              </a:rPr>
              <a:t>"will" </a:t>
            </a:r>
            <a:r>
              <a:rPr sz="3000" i="1" spc="-5" dirty="0">
                <a:latin typeface="Calibri"/>
                <a:cs typeface="Calibri"/>
              </a:rPr>
              <a:t>or "be  going to" </a:t>
            </a:r>
            <a:r>
              <a:rPr sz="3000" i="1" dirty="0">
                <a:latin typeface="Calibri"/>
                <a:cs typeface="Calibri"/>
              </a:rPr>
              <a:t>to create </a:t>
            </a:r>
            <a:r>
              <a:rPr sz="3000" i="1" spc="-5" dirty="0">
                <a:latin typeface="Calibri"/>
                <a:cs typeface="Calibri"/>
              </a:rPr>
              <a:t>the Future Continuous with  little difference in</a:t>
            </a:r>
            <a:r>
              <a:rPr sz="3000" i="1" spc="5" dirty="0">
                <a:latin typeface="Calibri"/>
                <a:cs typeface="Calibri"/>
              </a:rPr>
              <a:t> </a:t>
            </a:r>
            <a:r>
              <a:rPr sz="3000" i="1" spc="-5" dirty="0">
                <a:latin typeface="Calibri"/>
                <a:cs typeface="Calibri"/>
              </a:rPr>
              <a:t>meaning.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15900"/>
            <a:ext cx="7656195" cy="6601459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</a:pPr>
            <a:r>
              <a:rPr sz="3200" b="1" spc="-5" dirty="0">
                <a:latin typeface="Calibri"/>
                <a:cs typeface="Calibri"/>
              </a:rPr>
              <a:t>REMEMBER</a:t>
            </a:r>
            <a:endParaRPr sz="3200">
              <a:latin typeface="Calibri"/>
              <a:cs typeface="Calibri"/>
            </a:endParaRPr>
          </a:p>
          <a:p>
            <a:pPr marL="355600" marR="74295" indent="-342900">
              <a:lnSpc>
                <a:spcPct val="100000"/>
              </a:lnSpc>
              <a:spcBef>
                <a:spcPts val="1260"/>
              </a:spcBef>
            </a:pPr>
            <a:r>
              <a:rPr sz="3200" dirty="0">
                <a:latin typeface="Calibri"/>
                <a:cs typeface="Calibri"/>
              </a:rPr>
              <a:t>In </a:t>
            </a:r>
            <a:r>
              <a:rPr sz="3200" spc="-5" dirty="0">
                <a:latin typeface="Calibri"/>
                <a:cs typeface="Calibri"/>
              </a:rPr>
              <a:t>the Simple Future,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specific </a:t>
            </a:r>
            <a:r>
              <a:rPr sz="3200" spc="-10" dirty="0">
                <a:latin typeface="Calibri"/>
                <a:cs typeface="Calibri"/>
              </a:rPr>
              <a:t>time </a:t>
            </a:r>
            <a:r>
              <a:rPr sz="3200" spc="-5" dirty="0">
                <a:latin typeface="Calibri"/>
                <a:cs typeface="Calibri"/>
              </a:rPr>
              <a:t>is used </a:t>
            </a:r>
            <a:r>
              <a:rPr sz="3200" spc="-10" dirty="0">
                <a:latin typeface="Calibri"/>
                <a:cs typeface="Calibri"/>
              </a:rPr>
              <a:t>to  </a:t>
            </a:r>
            <a:r>
              <a:rPr sz="3200" spc="-5" dirty="0">
                <a:latin typeface="Calibri"/>
                <a:cs typeface="Calibri"/>
              </a:rPr>
              <a:t>show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time an action will </a:t>
            </a:r>
            <a:r>
              <a:rPr sz="3200" dirty="0">
                <a:latin typeface="Calibri"/>
                <a:cs typeface="Calibri"/>
              </a:rPr>
              <a:t>begin or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end.</a:t>
            </a:r>
            <a:endParaRPr sz="3200">
              <a:latin typeface="Calibri"/>
              <a:cs typeface="Calibri"/>
            </a:endParaRPr>
          </a:p>
          <a:p>
            <a:pPr marL="355600" marR="963930" indent="-342900">
              <a:lnSpc>
                <a:spcPct val="100000"/>
              </a:lnSpc>
              <a:spcBef>
                <a:spcPts val="790"/>
              </a:spcBef>
            </a:pPr>
            <a:r>
              <a:rPr sz="3200" dirty="0">
                <a:latin typeface="Calibri"/>
                <a:cs typeface="Calibri"/>
              </a:rPr>
              <a:t>In </a:t>
            </a:r>
            <a:r>
              <a:rPr sz="3200" spc="-5" dirty="0">
                <a:latin typeface="Calibri"/>
                <a:cs typeface="Calibri"/>
              </a:rPr>
              <a:t>the Future Continuous,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specific time  interrupts the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action.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3200" spc="-5" dirty="0">
                <a:latin typeface="Calibri"/>
                <a:cs typeface="Calibri"/>
              </a:rPr>
              <a:t>Examples: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Tonight </a:t>
            </a:r>
            <a:r>
              <a:rPr sz="3200" dirty="0">
                <a:latin typeface="Calibri"/>
                <a:cs typeface="Calibri"/>
              </a:rPr>
              <a:t>at 6 </a:t>
            </a:r>
            <a:r>
              <a:rPr sz="3200" spc="-5" dirty="0">
                <a:latin typeface="Calibri"/>
                <a:cs typeface="Calibri"/>
              </a:rPr>
              <a:t>PM, </a:t>
            </a:r>
            <a:r>
              <a:rPr sz="3200" dirty="0">
                <a:latin typeface="Calibri"/>
                <a:cs typeface="Calibri"/>
              </a:rPr>
              <a:t>I </a:t>
            </a:r>
            <a:r>
              <a:rPr sz="3200" b="1" spc="-5" dirty="0">
                <a:latin typeface="Calibri"/>
                <a:cs typeface="Calibri"/>
              </a:rPr>
              <a:t>am </a:t>
            </a:r>
            <a:r>
              <a:rPr sz="3200" b="1" dirty="0">
                <a:latin typeface="Calibri"/>
                <a:cs typeface="Calibri"/>
              </a:rPr>
              <a:t>going to </a:t>
            </a:r>
            <a:r>
              <a:rPr sz="3200" b="1" spc="-5" dirty="0">
                <a:latin typeface="Calibri"/>
                <a:cs typeface="Calibri"/>
              </a:rPr>
              <a:t>eat</a:t>
            </a:r>
            <a:r>
              <a:rPr sz="3200" b="1" spc="-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dinner.</a:t>
            </a:r>
            <a:endParaRPr sz="3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3200" i="1" dirty="0">
                <a:latin typeface="Calibri"/>
                <a:cs typeface="Calibri"/>
              </a:rPr>
              <a:t>I am </a:t>
            </a:r>
            <a:r>
              <a:rPr sz="3200" i="1" spc="-5" dirty="0">
                <a:latin typeface="Calibri"/>
                <a:cs typeface="Calibri"/>
              </a:rPr>
              <a:t>going to start eating at </a:t>
            </a:r>
            <a:r>
              <a:rPr sz="3200" i="1" dirty="0">
                <a:latin typeface="Calibri"/>
                <a:cs typeface="Calibri"/>
              </a:rPr>
              <a:t>6</a:t>
            </a:r>
            <a:r>
              <a:rPr sz="3200" i="1" spc="-70" dirty="0">
                <a:latin typeface="Calibri"/>
                <a:cs typeface="Calibri"/>
              </a:rPr>
              <a:t> </a:t>
            </a:r>
            <a:r>
              <a:rPr sz="3200" i="1" spc="-5" dirty="0">
                <a:latin typeface="Calibri"/>
                <a:cs typeface="Calibri"/>
              </a:rPr>
              <a:t>PM.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Tonight </a:t>
            </a:r>
            <a:r>
              <a:rPr sz="3200" dirty="0">
                <a:latin typeface="Calibri"/>
                <a:cs typeface="Calibri"/>
              </a:rPr>
              <a:t>at 6 </a:t>
            </a:r>
            <a:r>
              <a:rPr sz="3200" spc="-5" dirty="0">
                <a:latin typeface="Calibri"/>
                <a:cs typeface="Calibri"/>
              </a:rPr>
              <a:t>PM, </a:t>
            </a:r>
            <a:r>
              <a:rPr sz="3200" dirty="0">
                <a:latin typeface="Calibri"/>
                <a:cs typeface="Calibri"/>
              </a:rPr>
              <a:t>I </a:t>
            </a:r>
            <a:r>
              <a:rPr sz="3200" b="1" spc="-5" dirty="0">
                <a:latin typeface="Calibri"/>
                <a:cs typeface="Calibri"/>
              </a:rPr>
              <a:t>am </a:t>
            </a:r>
            <a:r>
              <a:rPr sz="3200" b="1" dirty="0">
                <a:latin typeface="Calibri"/>
                <a:cs typeface="Calibri"/>
              </a:rPr>
              <a:t>going to be</a:t>
            </a:r>
            <a:r>
              <a:rPr sz="3200" b="1" spc="-5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eating</a:t>
            </a:r>
            <a:endParaRPr sz="3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dinner.</a:t>
            </a:r>
            <a:endParaRPr sz="320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</a:pPr>
            <a:r>
              <a:rPr sz="3200" i="1" dirty="0">
                <a:latin typeface="Calibri"/>
                <a:cs typeface="Calibri"/>
              </a:rPr>
              <a:t>I am </a:t>
            </a:r>
            <a:r>
              <a:rPr sz="3200" i="1" spc="-5" dirty="0">
                <a:latin typeface="Calibri"/>
                <a:cs typeface="Calibri"/>
              </a:rPr>
              <a:t>going to start earlier and </a:t>
            </a:r>
            <a:r>
              <a:rPr sz="3200" i="1" dirty="0">
                <a:latin typeface="Calibri"/>
                <a:cs typeface="Calibri"/>
              </a:rPr>
              <a:t>I </a:t>
            </a:r>
            <a:r>
              <a:rPr sz="3200" i="1" spc="-5" dirty="0">
                <a:latin typeface="Calibri"/>
                <a:cs typeface="Calibri"/>
              </a:rPr>
              <a:t>will </a:t>
            </a:r>
            <a:r>
              <a:rPr sz="3200" i="1" dirty="0">
                <a:latin typeface="Calibri"/>
                <a:cs typeface="Calibri"/>
              </a:rPr>
              <a:t>be </a:t>
            </a:r>
            <a:r>
              <a:rPr sz="3200" i="1" spc="-5" dirty="0">
                <a:latin typeface="Calibri"/>
                <a:cs typeface="Calibri"/>
              </a:rPr>
              <a:t>in</a:t>
            </a:r>
            <a:r>
              <a:rPr sz="3200" i="1" spc="-90" dirty="0">
                <a:latin typeface="Calibri"/>
                <a:cs typeface="Calibri"/>
              </a:rPr>
              <a:t> </a:t>
            </a:r>
            <a:r>
              <a:rPr sz="3200" i="1" spc="-5" dirty="0">
                <a:latin typeface="Calibri"/>
                <a:cs typeface="Calibri"/>
              </a:rPr>
              <a:t>the  process of eating dinner </a:t>
            </a:r>
            <a:r>
              <a:rPr sz="3200" i="1" dirty="0">
                <a:latin typeface="Calibri"/>
                <a:cs typeface="Calibri"/>
              </a:rPr>
              <a:t>at 6</a:t>
            </a:r>
            <a:r>
              <a:rPr sz="3200" i="1" spc="-55" dirty="0">
                <a:latin typeface="Calibri"/>
                <a:cs typeface="Calibri"/>
              </a:rPr>
              <a:t> </a:t>
            </a:r>
            <a:r>
              <a:rPr sz="3200" i="1" dirty="0">
                <a:latin typeface="Calibri"/>
                <a:cs typeface="Calibri"/>
              </a:rPr>
              <a:t>PM.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59740"/>
            <a:ext cx="729360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REMEMBER </a:t>
            </a:r>
            <a:r>
              <a:rPr dirty="0"/>
              <a:t>No </a:t>
            </a:r>
            <a:r>
              <a:rPr spc="-5" dirty="0"/>
              <a:t>Future in Time</a:t>
            </a:r>
            <a:r>
              <a:rPr spc="-15" dirty="0"/>
              <a:t> </a:t>
            </a:r>
            <a:r>
              <a:rPr spc="-5" dirty="0"/>
              <a:t>Clauses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76020"/>
            <a:ext cx="7826375" cy="4879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999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Like </a:t>
            </a:r>
            <a:r>
              <a:rPr sz="3000" dirty="0">
                <a:latin typeface="Calibri"/>
                <a:cs typeface="Calibri"/>
              </a:rPr>
              <a:t>all </a:t>
            </a:r>
            <a:r>
              <a:rPr sz="3000" spc="-10" dirty="0">
                <a:latin typeface="Calibri"/>
                <a:cs typeface="Calibri"/>
              </a:rPr>
              <a:t>future </a:t>
            </a:r>
            <a:r>
              <a:rPr sz="3000" spc="-5" dirty="0">
                <a:latin typeface="Calibri"/>
                <a:cs typeface="Calibri"/>
              </a:rPr>
              <a:t>tenses, the Future </a:t>
            </a:r>
            <a:r>
              <a:rPr sz="3000" spc="-10" dirty="0">
                <a:latin typeface="Calibri"/>
                <a:cs typeface="Calibri"/>
              </a:rPr>
              <a:t>Continuous  </a:t>
            </a:r>
            <a:r>
              <a:rPr sz="3000" spc="-5" dirty="0">
                <a:latin typeface="Calibri"/>
                <a:cs typeface="Calibri"/>
              </a:rPr>
              <a:t>cannot be used in clauses </a:t>
            </a:r>
            <a:r>
              <a:rPr sz="3000" spc="-10" dirty="0">
                <a:latin typeface="Calibri"/>
                <a:cs typeface="Calibri"/>
              </a:rPr>
              <a:t>beginning </a:t>
            </a:r>
            <a:r>
              <a:rPr sz="3000" spc="-5" dirty="0">
                <a:latin typeface="Calibri"/>
                <a:cs typeface="Calibri"/>
              </a:rPr>
              <a:t>with time  expressions such as: when, </a:t>
            </a:r>
            <a:r>
              <a:rPr sz="3000" spc="-10" dirty="0">
                <a:latin typeface="Calibri"/>
                <a:cs typeface="Calibri"/>
              </a:rPr>
              <a:t>while, </a:t>
            </a:r>
            <a:r>
              <a:rPr sz="3000" spc="-5" dirty="0">
                <a:latin typeface="Calibri"/>
                <a:cs typeface="Calibri"/>
              </a:rPr>
              <a:t>before, after,  by the time, </a:t>
            </a:r>
            <a:r>
              <a:rPr sz="3000" dirty="0">
                <a:latin typeface="Calibri"/>
                <a:cs typeface="Calibri"/>
              </a:rPr>
              <a:t>as soon as, </a:t>
            </a:r>
            <a:r>
              <a:rPr sz="3000" spc="-5" dirty="0">
                <a:latin typeface="Calibri"/>
                <a:cs typeface="Calibri"/>
              </a:rPr>
              <a:t>if, </a:t>
            </a:r>
            <a:r>
              <a:rPr sz="3000" spc="-10" dirty="0">
                <a:latin typeface="Calibri"/>
                <a:cs typeface="Calibri"/>
              </a:rPr>
              <a:t>unless, etc. </a:t>
            </a:r>
            <a:r>
              <a:rPr sz="3000" spc="-5" dirty="0">
                <a:latin typeface="Calibri"/>
                <a:cs typeface="Calibri"/>
              </a:rPr>
              <a:t>Instead of  Future Continuous, </a:t>
            </a:r>
            <a:r>
              <a:rPr sz="3000" b="1" spc="-5" dirty="0">
                <a:latin typeface="Calibri"/>
                <a:cs typeface="Calibri"/>
              </a:rPr>
              <a:t>Present </a:t>
            </a:r>
            <a:r>
              <a:rPr sz="3000" b="1" spc="-10" dirty="0">
                <a:latin typeface="Calibri"/>
                <a:cs typeface="Calibri"/>
              </a:rPr>
              <a:t>Continuous </a:t>
            </a:r>
            <a:r>
              <a:rPr sz="3000" spc="-5" dirty="0">
                <a:latin typeface="Calibri"/>
                <a:cs typeface="Calibri"/>
              </a:rPr>
              <a:t>is</a:t>
            </a:r>
            <a:r>
              <a:rPr sz="3000" spc="5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used.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3000" spc="-5" dirty="0">
                <a:latin typeface="Calibri"/>
                <a:cs typeface="Calibri"/>
              </a:rPr>
              <a:t>Examples:</a:t>
            </a:r>
            <a:endParaRPr sz="3000">
              <a:latin typeface="Calibri"/>
              <a:cs typeface="Calibri"/>
            </a:endParaRPr>
          </a:p>
          <a:p>
            <a:pPr marL="355600" marR="85725" indent="-342900">
              <a:lnSpc>
                <a:spcPct val="100000"/>
              </a:lnSpc>
              <a:spcBef>
                <a:spcPts val="7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libri"/>
                <a:cs typeface="Calibri"/>
              </a:rPr>
              <a:t>While </a:t>
            </a:r>
            <a:r>
              <a:rPr sz="3000" dirty="0">
                <a:latin typeface="Calibri"/>
                <a:cs typeface="Calibri"/>
              </a:rPr>
              <a:t>I </a:t>
            </a:r>
            <a:r>
              <a:rPr sz="3000" b="1" spc="-5" dirty="0">
                <a:latin typeface="Calibri"/>
                <a:cs typeface="Calibri"/>
              </a:rPr>
              <a:t>am going to be </a:t>
            </a:r>
            <a:r>
              <a:rPr sz="3000" b="1" spc="-10" dirty="0">
                <a:latin typeface="Calibri"/>
                <a:cs typeface="Calibri"/>
              </a:rPr>
              <a:t>finishing </a:t>
            </a:r>
            <a:r>
              <a:rPr sz="3000" dirty="0">
                <a:latin typeface="Calibri"/>
                <a:cs typeface="Calibri"/>
              </a:rPr>
              <a:t>my </a:t>
            </a:r>
            <a:r>
              <a:rPr sz="3000" spc="-5" dirty="0">
                <a:latin typeface="Calibri"/>
                <a:cs typeface="Calibri"/>
              </a:rPr>
              <a:t>homework,  she is going </a:t>
            </a:r>
            <a:r>
              <a:rPr sz="3000" dirty="0">
                <a:latin typeface="Calibri"/>
                <a:cs typeface="Calibri"/>
              </a:rPr>
              <a:t>to make </a:t>
            </a:r>
            <a:r>
              <a:rPr sz="3000" spc="-5" dirty="0">
                <a:latin typeface="Calibri"/>
                <a:cs typeface="Calibri"/>
              </a:rPr>
              <a:t>dinner. </a:t>
            </a:r>
            <a:r>
              <a:rPr sz="3000" i="1" spc="-5" dirty="0">
                <a:latin typeface="Calibri"/>
                <a:cs typeface="Calibri"/>
              </a:rPr>
              <a:t>Not</a:t>
            </a:r>
            <a:r>
              <a:rPr sz="3000" i="1" spc="25" dirty="0">
                <a:latin typeface="Calibri"/>
                <a:cs typeface="Calibri"/>
              </a:rPr>
              <a:t> </a:t>
            </a:r>
            <a:r>
              <a:rPr sz="3000" i="1" spc="-5" dirty="0">
                <a:latin typeface="Calibri"/>
                <a:cs typeface="Calibri"/>
              </a:rPr>
              <a:t>Correct</a:t>
            </a:r>
            <a:endParaRPr sz="3000">
              <a:latin typeface="Calibri"/>
              <a:cs typeface="Calibri"/>
            </a:endParaRPr>
          </a:p>
          <a:p>
            <a:pPr marL="355600" marR="66040" indent="-342900">
              <a:lnSpc>
                <a:spcPct val="100000"/>
              </a:lnSpc>
              <a:spcBef>
                <a:spcPts val="7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libri"/>
                <a:cs typeface="Calibri"/>
              </a:rPr>
              <a:t>While </a:t>
            </a:r>
            <a:r>
              <a:rPr sz="3000" dirty="0">
                <a:latin typeface="Calibri"/>
                <a:cs typeface="Calibri"/>
              </a:rPr>
              <a:t>I </a:t>
            </a:r>
            <a:r>
              <a:rPr sz="3000" b="1" spc="-5" dirty="0">
                <a:latin typeface="Calibri"/>
                <a:cs typeface="Calibri"/>
              </a:rPr>
              <a:t>am </a:t>
            </a:r>
            <a:r>
              <a:rPr sz="3000" b="1" spc="-10" dirty="0">
                <a:latin typeface="Calibri"/>
                <a:cs typeface="Calibri"/>
              </a:rPr>
              <a:t>finishing </a:t>
            </a:r>
            <a:r>
              <a:rPr sz="3000" dirty="0">
                <a:latin typeface="Calibri"/>
                <a:cs typeface="Calibri"/>
              </a:rPr>
              <a:t>my </a:t>
            </a:r>
            <a:r>
              <a:rPr sz="3000" spc="-5" dirty="0">
                <a:latin typeface="Calibri"/>
                <a:cs typeface="Calibri"/>
              </a:rPr>
              <a:t>homework, she is going  </a:t>
            </a:r>
            <a:r>
              <a:rPr sz="3000" dirty="0">
                <a:latin typeface="Calibri"/>
                <a:cs typeface="Calibri"/>
              </a:rPr>
              <a:t>to </a:t>
            </a:r>
            <a:r>
              <a:rPr sz="3000" spc="-5" dirty="0">
                <a:latin typeface="Calibri"/>
                <a:cs typeface="Calibri"/>
              </a:rPr>
              <a:t>make dinner.</a:t>
            </a:r>
            <a:r>
              <a:rPr sz="3000" spc="10" dirty="0">
                <a:latin typeface="Calibri"/>
                <a:cs typeface="Calibri"/>
              </a:rPr>
              <a:t> </a:t>
            </a:r>
            <a:r>
              <a:rPr sz="3000" i="1" spc="-5" dirty="0">
                <a:latin typeface="Calibri"/>
                <a:cs typeface="Calibri"/>
              </a:rPr>
              <a:t>Correct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83540"/>
            <a:ext cx="66560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REMEMBER </a:t>
            </a:r>
            <a:r>
              <a:rPr spc="-5" dirty="0"/>
              <a:t>Non-Continuous</a:t>
            </a:r>
            <a:r>
              <a:rPr spc="-40" dirty="0"/>
              <a:t> </a:t>
            </a:r>
            <a:r>
              <a:rPr spc="-5" dirty="0"/>
              <a:t>Verbs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76020"/>
            <a:ext cx="7823200" cy="5792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6510" indent="-342900">
              <a:lnSpc>
                <a:spcPct val="999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It </a:t>
            </a:r>
            <a:r>
              <a:rPr sz="3000" spc="-5" dirty="0">
                <a:latin typeface="Calibri"/>
                <a:cs typeface="Calibri"/>
              </a:rPr>
              <a:t>is important to remember that </a:t>
            </a:r>
            <a:r>
              <a:rPr sz="3000" b="1" spc="-5" dirty="0">
                <a:latin typeface="Calibri"/>
                <a:cs typeface="Calibri"/>
              </a:rPr>
              <a:t>Non-  </a:t>
            </a:r>
            <a:r>
              <a:rPr sz="3000" b="1" spc="-10" dirty="0">
                <a:latin typeface="Calibri"/>
                <a:cs typeface="Calibri"/>
              </a:rPr>
              <a:t>Continuous </a:t>
            </a:r>
            <a:r>
              <a:rPr sz="3000" b="1" spc="-5" dirty="0">
                <a:latin typeface="Calibri"/>
                <a:cs typeface="Calibri"/>
              </a:rPr>
              <a:t>Verbs </a:t>
            </a:r>
            <a:r>
              <a:rPr sz="3000" spc="-5" dirty="0">
                <a:latin typeface="Calibri"/>
                <a:cs typeface="Calibri"/>
              </a:rPr>
              <a:t>cannot be used in any  continuous tenses. Also, certain non-continuous  meanings for </a:t>
            </a:r>
            <a:r>
              <a:rPr sz="3000" b="1" spc="-5" dirty="0">
                <a:latin typeface="Calibri"/>
                <a:cs typeface="Calibri"/>
              </a:rPr>
              <a:t>Mixed Verbs </a:t>
            </a:r>
            <a:r>
              <a:rPr sz="3000" spc="-5" dirty="0">
                <a:latin typeface="Calibri"/>
                <a:cs typeface="Calibri"/>
              </a:rPr>
              <a:t>cannot be used in  continuous tenses. Instead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5" dirty="0">
                <a:latin typeface="Calibri"/>
                <a:cs typeface="Calibri"/>
              </a:rPr>
              <a:t>using Future  Continuous with these verbs, you must use  </a:t>
            </a:r>
            <a:r>
              <a:rPr sz="3000" b="1" spc="-10" dirty="0">
                <a:latin typeface="Calibri"/>
                <a:cs typeface="Calibri"/>
              </a:rPr>
              <a:t>Simple</a:t>
            </a:r>
            <a:r>
              <a:rPr sz="3000" b="1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Future.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3000" spc="-5" dirty="0">
                <a:latin typeface="Calibri"/>
                <a:cs typeface="Calibri"/>
              </a:rPr>
              <a:t>Examples: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Jane </a:t>
            </a:r>
            <a:r>
              <a:rPr sz="3000" b="1" spc="-5" dirty="0">
                <a:latin typeface="Calibri"/>
                <a:cs typeface="Calibri"/>
              </a:rPr>
              <a:t>will be being </a:t>
            </a:r>
            <a:r>
              <a:rPr sz="3000" dirty="0">
                <a:latin typeface="Calibri"/>
                <a:cs typeface="Calibri"/>
              </a:rPr>
              <a:t>at my </a:t>
            </a:r>
            <a:r>
              <a:rPr sz="3000" spc="-5" dirty="0">
                <a:latin typeface="Calibri"/>
                <a:cs typeface="Calibri"/>
              </a:rPr>
              <a:t>house </a:t>
            </a:r>
            <a:r>
              <a:rPr sz="3000" spc="-10" dirty="0">
                <a:latin typeface="Calibri"/>
                <a:cs typeface="Calibri"/>
              </a:rPr>
              <a:t>when </a:t>
            </a:r>
            <a:r>
              <a:rPr sz="3000" spc="-5" dirty="0">
                <a:latin typeface="Calibri"/>
                <a:cs typeface="Calibri"/>
              </a:rPr>
              <a:t>you</a:t>
            </a:r>
            <a:r>
              <a:rPr sz="3000" spc="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arrive.</a:t>
            </a:r>
            <a:endParaRPr sz="3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3000" i="1" spc="-5" dirty="0">
                <a:latin typeface="Calibri"/>
                <a:cs typeface="Calibri"/>
              </a:rPr>
              <a:t>Not</a:t>
            </a:r>
            <a:r>
              <a:rPr sz="3000" i="1" dirty="0">
                <a:latin typeface="Calibri"/>
                <a:cs typeface="Calibri"/>
              </a:rPr>
              <a:t> </a:t>
            </a:r>
            <a:r>
              <a:rPr sz="3000" i="1" spc="-5" dirty="0">
                <a:latin typeface="Calibri"/>
                <a:cs typeface="Calibri"/>
              </a:rPr>
              <a:t>Correct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ts val="3595"/>
              </a:lnSpc>
              <a:spcBef>
                <a:spcPts val="7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Jane </a:t>
            </a:r>
            <a:r>
              <a:rPr sz="3000" b="1" spc="-5" dirty="0">
                <a:latin typeface="Calibri"/>
                <a:cs typeface="Calibri"/>
              </a:rPr>
              <a:t>will be </a:t>
            </a:r>
            <a:r>
              <a:rPr sz="3000" dirty="0">
                <a:latin typeface="Calibri"/>
                <a:cs typeface="Calibri"/>
              </a:rPr>
              <a:t>at my </a:t>
            </a:r>
            <a:r>
              <a:rPr sz="3000" spc="-5" dirty="0">
                <a:latin typeface="Calibri"/>
                <a:cs typeface="Calibri"/>
              </a:rPr>
              <a:t>house </a:t>
            </a:r>
            <a:r>
              <a:rPr sz="3000" spc="-10" dirty="0">
                <a:latin typeface="Calibri"/>
                <a:cs typeface="Calibri"/>
              </a:rPr>
              <a:t>when </a:t>
            </a:r>
            <a:r>
              <a:rPr sz="3000" spc="-5" dirty="0">
                <a:latin typeface="Calibri"/>
                <a:cs typeface="Calibri"/>
              </a:rPr>
              <a:t>you</a:t>
            </a:r>
            <a:r>
              <a:rPr sz="3000" spc="2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arrive.</a:t>
            </a:r>
            <a:endParaRPr sz="3000">
              <a:latin typeface="Calibri"/>
              <a:cs typeface="Calibri"/>
            </a:endParaRPr>
          </a:p>
          <a:p>
            <a:pPr marL="355600">
              <a:lnSpc>
                <a:spcPts val="3595"/>
              </a:lnSpc>
            </a:pPr>
            <a:r>
              <a:rPr sz="3000" i="1" spc="-5" dirty="0">
                <a:latin typeface="Calibri"/>
                <a:cs typeface="Calibri"/>
              </a:rPr>
              <a:t>Correct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CECC7-DD0D-874B-ACB1-ECB03CF6B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4A382D-71EF-4149-9B1A-5E0BC627A18A}"/>
              </a:ext>
            </a:extLst>
          </p:cNvPr>
          <p:cNvSpPr/>
          <p:nvPr/>
        </p:nvSpPr>
        <p:spPr>
          <a:xfrm>
            <a:off x="152400" y="2069180"/>
            <a:ext cx="8991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400" dirty="0">
                <a:solidFill>
                  <a:srgbClr val="000000"/>
                </a:solidFill>
                <a:latin typeface="Roboto"/>
              </a:rPr>
              <a:t>1. Tom will be ............ </a:t>
            </a:r>
            <a:r>
              <a:rPr lang="en-ID" sz="1400" dirty="0" err="1">
                <a:solidFill>
                  <a:srgbClr val="000000"/>
                </a:solidFill>
                <a:latin typeface="Roboto"/>
              </a:rPr>
              <a:t>english</a:t>
            </a:r>
            <a:r>
              <a:rPr lang="en-ID" sz="1400" dirty="0">
                <a:solidFill>
                  <a:srgbClr val="000000"/>
                </a:solidFill>
                <a:latin typeface="Roboto"/>
              </a:rPr>
              <a:t> for an hour if you invite him to play football at 8 a.m.</a:t>
            </a:r>
          </a:p>
          <a:p>
            <a:r>
              <a:rPr lang="en-ID" sz="1400" dirty="0">
                <a:solidFill>
                  <a:srgbClr val="000000"/>
                </a:solidFill>
                <a:latin typeface="Roboto"/>
              </a:rPr>
              <a:t>a. study</a:t>
            </a:r>
          </a:p>
          <a:p>
            <a:r>
              <a:rPr lang="en-ID" sz="1400" dirty="0">
                <a:solidFill>
                  <a:srgbClr val="000000"/>
                </a:solidFill>
                <a:latin typeface="Roboto"/>
              </a:rPr>
              <a:t>b. studied</a:t>
            </a:r>
          </a:p>
          <a:p>
            <a:r>
              <a:rPr lang="en-ID" sz="1400" dirty="0">
                <a:solidFill>
                  <a:srgbClr val="000000"/>
                </a:solidFill>
                <a:latin typeface="Roboto"/>
              </a:rPr>
              <a:t>c. studies</a:t>
            </a:r>
          </a:p>
          <a:p>
            <a:r>
              <a:rPr lang="en-ID" sz="1400" dirty="0">
                <a:solidFill>
                  <a:srgbClr val="000000"/>
                </a:solidFill>
                <a:latin typeface="Roboto"/>
              </a:rPr>
              <a:t>d. studying</a:t>
            </a:r>
          </a:p>
          <a:p>
            <a:r>
              <a:rPr lang="en-ID" sz="1400" dirty="0">
                <a:solidFill>
                  <a:srgbClr val="000000"/>
                </a:solidFill>
                <a:latin typeface="Roboto"/>
              </a:rPr>
              <a:t>e. to study</a:t>
            </a:r>
          </a:p>
          <a:p>
            <a:endParaRPr lang="en-ID" sz="1400" dirty="0">
              <a:solidFill>
                <a:srgbClr val="000000"/>
              </a:solidFill>
              <a:latin typeface="Roboto"/>
            </a:endParaRPr>
          </a:p>
          <a:p>
            <a:r>
              <a:rPr lang="en-ID" sz="1400" dirty="0">
                <a:solidFill>
                  <a:srgbClr val="000000"/>
                </a:solidFill>
                <a:latin typeface="Roboto"/>
              </a:rPr>
              <a:t>2. He ............ be cleaning his room if you come to his house at 9 </a:t>
            </a:r>
            <a:r>
              <a:rPr lang="en-ID" sz="1400" dirty="0" err="1">
                <a:solidFill>
                  <a:srgbClr val="000000"/>
                </a:solidFill>
                <a:latin typeface="Roboto"/>
              </a:rPr>
              <a:t>a.m</a:t>
            </a:r>
            <a:r>
              <a:rPr lang="en-ID" sz="1400" dirty="0">
                <a:solidFill>
                  <a:srgbClr val="000000"/>
                </a:solidFill>
                <a:latin typeface="Roboto"/>
              </a:rPr>
              <a:t> next </a:t>
            </a:r>
            <a:r>
              <a:rPr lang="en-ID" sz="1400" dirty="0" err="1">
                <a:solidFill>
                  <a:srgbClr val="000000"/>
                </a:solidFill>
                <a:latin typeface="Roboto"/>
              </a:rPr>
              <a:t>sunday</a:t>
            </a:r>
            <a:endParaRPr lang="en-ID" sz="1400" dirty="0">
              <a:solidFill>
                <a:srgbClr val="000000"/>
              </a:solidFill>
              <a:latin typeface="Roboto"/>
            </a:endParaRPr>
          </a:p>
          <a:p>
            <a:r>
              <a:rPr lang="en-ID" sz="1400" dirty="0">
                <a:solidFill>
                  <a:srgbClr val="000000"/>
                </a:solidFill>
                <a:latin typeface="Roboto"/>
              </a:rPr>
              <a:t>a. will</a:t>
            </a:r>
          </a:p>
          <a:p>
            <a:r>
              <a:rPr lang="en-ID" sz="1400" dirty="0">
                <a:solidFill>
                  <a:srgbClr val="000000"/>
                </a:solidFill>
                <a:latin typeface="Roboto"/>
              </a:rPr>
              <a:t>b. shall</a:t>
            </a:r>
          </a:p>
          <a:p>
            <a:r>
              <a:rPr lang="en-ID" sz="1400" dirty="0">
                <a:solidFill>
                  <a:srgbClr val="000000"/>
                </a:solidFill>
                <a:latin typeface="Roboto"/>
              </a:rPr>
              <a:t>c. do</a:t>
            </a:r>
          </a:p>
          <a:p>
            <a:r>
              <a:rPr lang="en-ID" sz="1400" dirty="0">
                <a:solidFill>
                  <a:srgbClr val="000000"/>
                </a:solidFill>
                <a:latin typeface="Roboto"/>
              </a:rPr>
              <a:t>d. does</a:t>
            </a:r>
          </a:p>
          <a:p>
            <a:r>
              <a:rPr lang="en-ID" sz="1400" dirty="0">
                <a:solidFill>
                  <a:srgbClr val="000000"/>
                </a:solidFill>
                <a:latin typeface="Roboto"/>
              </a:rPr>
              <a:t>e. did</a:t>
            </a:r>
          </a:p>
          <a:p>
            <a:endParaRPr lang="en-ID" sz="1400" dirty="0">
              <a:solidFill>
                <a:srgbClr val="000000"/>
              </a:solidFill>
              <a:latin typeface="Roboto"/>
            </a:endParaRPr>
          </a:p>
          <a:p>
            <a:r>
              <a:rPr lang="en-ID" sz="1400" dirty="0">
                <a:solidFill>
                  <a:srgbClr val="000000"/>
                </a:solidFill>
                <a:latin typeface="Roboto"/>
              </a:rPr>
              <a:t>3. If I come to your house at 8 </a:t>
            </a:r>
            <a:r>
              <a:rPr lang="en-ID" sz="1400" dirty="0" err="1">
                <a:solidFill>
                  <a:srgbClr val="000000"/>
                </a:solidFill>
                <a:latin typeface="Roboto"/>
              </a:rPr>
              <a:t>p.m</a:t>
            </a:r>
            <a:r>
              <a:rPr lang="en-ID" sz="1400" dirty="0">
                <a:solidFill>
                  <a:srgbClr val="000000"/>
                </a:solidFill>
                <a:latin typeface="Roboto"/>
              </a:rPr>
              <a:t> tonight, will you ............ studying seriously?</a:t>
            </a:r>
          </a:p>
          <a:p>
            <a:r>
              <a:rPr lang="en-ID" sz="1400" dirty="0">
                <a:solidFill>
                  <a:srgbClr val="000000"/>
                </a:solidFill>
                <a:latin typeface="Roboto"/>
              </a:rPr>
              <a:t>been</a:t>
            </a:r>
          </a:p>
          <a:p>
            <a:r>
              <a:rPr lang="en-ID" sz="1400" dirty="0">
                <a:solidFill>
                  <a:srgbClr val="000000"/>
                </a:solidFill>
                <a:latin typeface="Roboto"/>
              </a:rPr>
              <a:t>a. do</a:t>
            </a:r>
          </a:p>
          <a:p>
            <a:r>
              <a:rPr lang="en-ID" sz="1400" dirty="0">
                <a:solidFill>
                  <a:srgbClr val="000000"/>
                </a:solidFill>
                <a:latin typeface="Roboto"/>
              </a:rPr>
              <a:t>b. does</a:t>
            </a:r>
          </a:p>
          <a:p>
            <a:r>
              <a:rPr lang="en-ID" sz="1400" dirty="0">
                <a:solidFill>
                  <a:srgbClr val="000000"/>
                </a:solidFill>
                <a:latin typeface="Roboto"/>
              </a:rPr>
              <a:t>c. did</a:t>
            </a:r>
          </a:p>
          <a:p>
            <a:r>
              <a:rPr lang="en-ID" sz="1400" dirty="0">
                <a:solidFill>
                  <a:srgbClr val="000000"/>
                </a:solidFill>
                <a:latin typeface="Roboto"/>
              </a:rPr>
              <a:t>d. be</a:t>
            </a:r>
            <a:endParaRPr lang="en-ID" sz="1400" b="0" i="0" u="none" strike="noStrike" dirty="0">
              <a:solidFill>
                <a:srgbClr val="000000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313629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7C31D-5516-BE4F-AB45-9C7F80761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Continou</a:t>
            </a:r>
            <a:r>
              <a:rPr lang="en-US" dirty="0"/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A542A4-D183-534C-8EA6-EC51AEF6E271}"/>
              </a:ext>
            </a:extLst>
          </p:cNvPr>
          <p:cNvSpPr/>
          <p:nvPr/>
        </p:nvSpPr>
        <p:spPr>
          <a:xfrm>
            <a:off x="304800" y="2057400"/>
            <a:ext cx="8153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4. If you meet them at 8 </a:t>
            </a:r>
            <a:r>
              <a:rPr lang="en-ID" sz="1600" dirty="0" err="1">
                <a:solidFill>
                  <a:srgbClr val="000000"/>
                </a:solidFill>
                <a:latin typeface="Roboto"/>
              </a:rPr>
              <a:t>p.m</a:t>
            </a:r>
            <a:r>
              <a:rPr lang="en-ID" sz="1600" dirty="0">
                <a:solidFill>
                  <a:srgbClr val="000000"/>
                </a:solidFill>
                <a:latin typeface="Roboto"/>
              </a:rPr>
              <a:t> tonight, they will be ............ their homework</a:t>
            </a: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a. done</a:t>
            </a: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b. doing</a:t>
            </a: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c. does</a:t>
            </a: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d. do</a:t>
            </a: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e. did</a:t>
            </a: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5. We will ............ staying in Paris at 9 </a:t>
            </a:r>
            <a:r>
              <a:rPr lang="en-ID" sz="1600" dirty="0" err="1">
                <a:solidFill>
                  <a:srgbClr val="000000"/>
                </a:solidFill>
                <a:latin typeface="Roboto"/>
              </a:rPr>
              <a:t>a.m</a:t>
            </a:r>
            <a:r>
              <a:rPr lang="en-ID" sz="1600" dirty="0">
                <a:solidFill>
                  <a:srgbClr val="000000"/>
                </a:solidFill>
                <a:latin typeface="Roboto"/>
              </a:rPr>
              <a:t> next </a:t>
            </a:r>
            <a:r>
              <a:rPr lang="en-ID" sz="1600" dirty="0" err="1">
                <a:solidFill>
                  <a:srgbClr val="000000"/>
                </a:solidFill>
                <a:latin typeface="Roboto"/>
              </a:rPr>
              <a:t>saturday</a:t>
            </a:r>
            <a:endParaRPr lang="en-ID" sz="1600" dirty="0">
              <a:solidFill>
                <a:srgbClr val="000000"/>
              </a:solidFill>
              <a:latin typeface="Roboto"/>
            </a:endParaRP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a. been</a:t>
            </a: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b. does</a:t>
            </a: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c. be</a:t>
            </a: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d. do</a:t>
            </a: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e. did</a:t>
            </a: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6. If he comes to her house next </a:t>
            </a:r>
            <a:r>
              <a:rPr lang="en-ID" sz="1600" dirty="0" err="1">
                <a:solidFill>
                  <a:srgbClr val="000000"/>
                </a:solidFill>
                <a:latin typeface="Roboto"/>
              </a:rPr>
              <a:t>sunday</a:t>
            </a:r>
            <a:r>
              <a:rPr lang="en-ID" sz="1600" dirty="0">
                <a:solidFill>
                  <a:srgbClr val="000000"/>
                </a:solidFill>
                <a:latin typeface="Roboto"/>
              </a:rPr>
              <a:t>, ............ she be going anywhere?</a:t>
            </a: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a. shall</a:t>
            </a: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b. do</a:t>
            </a: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c. does</a:t>
            </a: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d. did</a:t>
            </a: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e. will</a:t>
            </a:r>
          </a:p>
          <a:p>
            <a:br>
              <a:rPr lang="en-ID" sz="1600" dirty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95655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76F47-F96E-5B49-A7AF-9B3180C1D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Continou</a:t>
            </a:r>
            <a:r>
              <a:rPr lang="en-US" dirty="0"/>
              <a:t>….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6B19D3-8A26-6B4F-A873-8508D24AF325}"/>
              </a:ext>
            </a:extLst>
          </p:cNvPr>
          <p:cNvSpPr/>
          <p:nvPr/>
        </p:nvSpPr>
        <p:spPr>
          <a:xfrm>
            <a:off x="304800" y="2133600"/>
            <a:ext cx="8839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7. He will not be ............ an article for his blog at 8 o'clock tomorrow morning</a:t>
            </a: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a. writing</a:t>
            </a: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b. Written</a:t>
            </a: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c. write</a:t>
            </a: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d. to write</a:t>
            </a: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e. writes</a:t>
            </a: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8. If I call him at 10 </a:t>
            </a:r>
            <a:r>
              <a:rPr lang="en-ID" sz="1600" dirty="0" err="1">
                <a:solidFill>
                  <a:srgbClr val="000000"/>
                </a:solidFill>
                <a:latin typeface="Roboto"/>
              </a:rPr>
              <a:t>p.m</a:t>
            </a:r>
            <a:r>
              <a:rPr lang="en-ID" sz="1600" dirty="0">
                <a:solidFill>
                  <a:srgbClr val="000000"/>
                </a:solidFill>
                <a:latin typeface="Roboto"/>
              </a:rPr>
              <a:t> tonight, will he be ............ soundly?</a:t>
            </a: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a. slept</a:t>
            </a: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b. to sleep</a:t>
            </a: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c. sleeping</a:t>
            </a: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d. sleeps</a:t>
            </a: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e. sleep</a:t>
            </a: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9. They will not ............ doing anything at 5 o'clock tomorrow afternoon</a:t>
            </a: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a. been</a:t>
            </a: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b. be</a:t>
            </a: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c. are</a:t>
            </a: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d. is</a:t>
            </a:r>
          </a:p>
          <a:p>
            <a:r>
              <a:rPr lang="en-ID" sz="1600" dirty="0">
                <a:solidFill>
                  <a:srgbClr val="000000"/>
                </a:solidFill>
                <a:latin typeface="Roboto"/>
              </a:rPr>
              <a:t>e. does</a:t>
            </a:r>
          </a:p>
          <a:p>
            <a:br>
              <a:rPr lang="en-ID" sz="1600" dirty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421992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C1190-0790-B44B-8BC4-92BD1E5C4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Continou</a:t>
            </a:r>
            <a:r>
              <a:rPr lang="en-US" dirty="0"/>
              <a:t>…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CDF18D8-CDFD-8248-B9A3-E1C24BF750C9}"/>
              </a:ext>
            </a:extLst>
          </p:cNvPr>
          <p:cNvSpPr/>
          <p:nvPr/>
        </p:nvSpPr>
        <p:spPr>
          <a:xfrm>
            <a:off x="381000" y="2413338"/>
            <a:ext cx="8229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dirty="0">
                <a:solidFill>
                  <a:srgbClr val="000000"/>
                </a:solidFill>
                <a:latin typeface="Roboto"/>
              </a:rPr>
              <a:t>10. I will not be ............ my computer at 9 </a:t>
            </a:r>
            <a:r>
              <a:rPr lang="en-ID" dirty="0" err="1">
                <a:solidFill>
                  <a:srgbClr val="000000"/>
                </a:solidFill>
                <a:latin typeface="Roboto"/>
              </a:rPr>
              <a:t>p.m</a:t>
            </a:r>
            <a:r>
              <a:rPr lang="en-ID" dirty="0">
                <a:solidFill>
                  <a:srgbClr val="000000"/>
                </a:solidFill>
                <a:latin typeface="Roboto"/>
              </a:rPr>
              <a:t> tonight</a:t>
            </a:r>
          </a:p>
          <a:p>
            <a:r>
              <a:rPr lang="en-ID" dirty="0">
                <a:solidFill>
                  <a:srgbClr val="000000"/>
                </a:solidFill>
                <a:latin typeface="Roboto"/>
              </a:rPr>
              <a:t>a. repairing</a:t>
            </a:r>
          </a:p>
          <a:p>
            <a:r>
              <a:rPr lang="en-ID" dirty="0">
                <a:solidFill>
                  <a:srgbClr val="000000"/>
                </a:solidFill>
                <a:latin typeface="Roboto"/>
              </a:rPr>
              <a:t>b. repaired</a:t>
            </a:r>
          </a:p>
          <a:p>
            <a:r>
              <a:rPr lang="en-ID" dirty="0">
                <a:solidFill>
                  <a:srgbClr val="000000"/>
                </a:solidFill>
                <a:latin typeface="Roboto"/>
              </a:rPr>
              <a:t>c. repairs</a:t>
            </a:r>
          </a:p>
          <a:p>
            <a:r>
              <a:rPr lang="en-ID" dirty="0" err="1">
                <a:solidFill>
                  <a:srgbClr val="000000"/>
                </a:solidFill>
                <a:latin typeface="Roboto"/>
              </a:rPr>
              <a:t>d.to</a:t>
            </a:r>
            <a:r>
              <a:rPr lang="en-ID" dirty="0">
                <a:solidFill>
                  <a:srgbClr val="000000"/>
                </a:solidFill>
                <a:latin typeface="Roboto"/>
              </a:rPr>
              <a:t> repair</a:t>
            </a:r>
          </a:p>
          <a:p>
            <a:r>
              <a:rPr lang="en-ID" dirty="0">
                <a:solidFill>
                  <a:srgbClr val="000000"/>
                </a:solidFill>
                <a:latin typeface="Roboto"/>
              </a:rPr>
              <a:t>e. repair</a:t>
            </a:r>
            <a:endParaRPr lang="en-ID" b="0" i="0" u="none" strike="noStrike" dirty="0">
              <a:solidFill>
                <a:srgbClr val="000000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9811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4C27B-B994-1F4A-BB79-B4C306323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FF8F1-BE96-BE45-B691-EBC1C4D32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3"/>
            <a:ext cx="8001000" cy="3599316"/>
          </a:xfrm>
        </p:spPr>
        <p:txBody>
          <a:bodyPr/>
          <a:lstStyle/>
          <a:p>
            <a:pPr algn="just"/>
            <a:r>
              <a:rPr lang="en-ID" b="1" dirty="0"/>
              <a:t>Future Continuous Tense</a:t>
            </a:r>
            <a:r>
              <a:rPr lang="en-ID" dirty="0"/>
              <a:t> 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tense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bahasa</a:t>
            </a:r>
            <a:r>
              <a:rPr lang="en-ID" dirty="0"/>
              <a:t> </a:t>
            </a:r>
            <a:r>
              <a:rPr lang="en-ID" dirty="0" err="1"/>
              <a:t>Inggris</a:t>
            </a:r>
            <a:r>
              <a:rPr lang="en-ID" dirty="0"/>
              <a:t> yang </a:t>
            </a:r>
            <a:r>
              <a:rPr lang="en-ID" dirty="0" err="1"/>
              <a:t>biasanya</a:t>
            </a:r>
            <a:r>
              <a:rPr lang="en-ID" dirty="0"/>
              <a:t> </a:t>
            </a:r>
            <a:r>
              <a:rPr lang="en-ID" dirty="0" err="1"/>
              <a:t>disebut</a:t>
            </a:r>
            <a:r>
              <a:rPr lang="en-ID" dirty="0"/>
              <a:t> juga </a:t>
            </a:r>
            <a:r>
              <a:rPr lang="en-ID" dirty="0" err="1"/>
              <a:t>dengan</a:t>
            </a:r>
            <a:r>
              <a:rPr lang="en-ID" dirty="0"/>
              <a:t> Future Progressive Tense. </a:t>
            </a:r>
            <a:r>
              <a:rPr lang="en-ID" dirty="0" err="1"/>
              <a:t>Penggunaaan</a:t>
            </a:r>
            <a:r>
              <a:rPr lang="en-ID" dirty="0"/>
              <a:t> tense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menunjukkan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kejadian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di masa </a:t>
            </a:r>
            <a:r>
              <a:rPr lang="en-ID" dirty="0" err="1"/>
              <a:t>depan</a:t>
            </a:r>
            <a:r>
              <a:rPr lang="en-ID" dirty="0"/>
              <a:t> dan </a:t>
            </a:r>
            <a:r>
              <a:rPr lang="en-ID" dirty="0" err="1"/>
              <a:t>terus</a:t>
            </a:r>
            <a:r>
              <a:rPr lang="en-ID" dirty="0"/>
              <a:t> </a:t>
            </a:r>
            <a:r>
              <a:rPr lang="en-ID" dirty="0" err="1"/>
              <a:t>berlanjut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. Hal yang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diingat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kejadian</a:t>
            </a:r>
            <a:r>
              <a:rPr lang="en-ID" dirty="0"/>
              <a:t> yang </a:t>
            </a:r>
            <a:r>
              <a:rPr lang="en-ID" dirty="0" err="1"/>
              <a:t>digambarkan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tense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durasi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158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98FF8-F270-7D4B-8F4E-43E74DAF2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Kegunaan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C5A56-098A-FD47-945F-1A4F98B33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336872"/>
            <a:ext cx="8686800" cy="3835327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en-ID" dirty="0" err="1"/>
              <a:t>Selain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menunjukkan</a:t>
            </a:r>
            <a:r>
              <a:rPr lang="en-ID" dirty="0"/>
              <a:t> </a:t>
            </a:r>
            <a:r>
              <a:rPr lang="en-ID" dirty="0" err="1"/>
              <a:t>kejadian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berlangsung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durasi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 di masa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datang</a:t>
            </a:r>
            <a:r>
              <a:rPr lang="en-ID" dirty="0"/>
              <a:t>, tense </a:t>
            </a:r>
            <a:r>
              <a:rPr lang="en-ID" dirty="0" err="1"/>
              <a:t>ini</a:t>
            </a:r>
            <a:r>
              <a:rPr lang="en-ID" dirty="0"/>
              <a:t> juga </a:t>
            </a:r>
            <a:r>
              <a:rPr lang="en-ID" dirty="0" err="1"/>
              <a:t>mempunyai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fungsi</a:t>
            </a:r>
            <a:r>
              <a:rPr lang="en-ID" dirty="0"/>
              <a:t> lain, </a:t>
            </a:r>
            <a:r>
              <a:rPr lang="en-ID" dirty="0" err="1"/>
              <a:t>yaitu</a:t>
            </a:r>
            <a:r>
              <a:rPr lang="en-ID" dirty="0"/>
              <a:t>: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memproyeksikan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merencanakan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kejadian</a:t>
            </a:r>
            <a:r>
              <a:rPr lang="en-ID" dirty="0"/>
              <a:t> di masa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datang</a:t>
            </a:r>
            <a:r>
              <a:rPr lang="en-ID" dirty="0"/>
              <a:t>.</a:t>
            </a:r>
          </a:p>
          <a:p>
            <a:pPr marL="0" indent="0" fontAlgn="base">
              <a:buNone/>
            </a:pPr>
            <a:r>
              <a:rPr lang="en-ID" dirty="0" err="1"/>
              <a:t>Contoh</a:t>
            </a:r>
            <a:r>
              <a:rPr lang="en-ID" dirty="0"/>
              <a:t> </a:t>
            </a:r>
            <a:r>
              <a:rPr lang="en-ID" dirty="0" err="1"/>
              <a:t>kalimat</a:t>
            </a:r>
            <a:r>
              <a:rPr lang="en-ID" dirty="0"/>
              <a:t> future continuous tense:</a:t>
            </a:r>
          </a:p>
          <a:p>
            <a:pPr fontAlgn="base"/>
            <a:r>
              <a:rPr lang="en-ID" dirty="0"/>
              <a:t>This time next week I will be sun-bathing in Lombok.</a:t>
            </a:r>
          </a:p>
          <a:p>
            <a:pPr fontAlgn="base"/>
            <a:r>
              <a:rPr lang="en-ID" dirty="0"/>
              <a:t>Just think, next Monday you will be driving your new car.</a:t>
            </a:r>
          </a:p>
          <a:p>
            <a:pPr marL="0" indent="0" fontAlgn="base">
              <a:buNone/>
            </a:pPr>
            <a:endParaRPr lang="en-ID" dirty="0"/>
          </a:p>
          <a:p>
            <a:pPr marL="0" indent="0" fontAlgn="base">
              <a:buNone/>
            </a:pPr>
            <a:r>
              <a:rPr lang="en-ID" dirty="0"/>
              <a:t>2.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memprediksi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memperkirakan</a:t>
            </a:r>
            <a:r>
              <a:rPr lang="en-ID" dirty="0"/>
              <a:t> </a:t>
            </a:r>
            <a:r>
              <a:rPr lang="en-ID" dirty="0" err="1"/>
              <a:t>kejadian</a:t>
            </a:r>
            <a:r>
              <a:rPr lang="en-ID" dirty="0"/>
              <a:t> di masa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datang</a:t>
            </a:r>
            <a:r>
              <a:rPr lang="en-ID" dirty="0"/>
              <a:t>.</a:t>
            </a:r>
          </a:p>
          <a:p>
            <a:pPr marL="0" indent="0" fontAlgn="base">
              <a:buNone/>
            </a:pPr>
            <a:r>
              <a:rPr lang="en-ID" dirty="0" err="1"/>
              <a:t>Contoh</a:t>
            </a:r>
            <a:r>
              <a:rPr lang="en-ID" dirty="0"/>
              <a:t>:</a:t>
            </a:r>
          </a:p>
          <a:p>
            <a:pPr fontAlgn="base"/>
            <a:r>
              <a:rPr lang="en-ID" dirty="0"/>
              <a:t>He’ll be coming to the party, I expect.</a:t>
            </a:r>
          </a:p>
          <a:p>
            <a:pPr fontAlgn="base"/>
            <a:r>
              <a:rPr lang="en-ID" dirty="0"/>
              <a:t>I guess you’ll be feeling thirsty after working in the sun.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535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B05BA-CC16-E340-80E8-B2E3C17FF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Continou</a:t>
            </a:r>
            <a:r>
              <a:rPr lang="en-US" dirty="0"/>
              <a:t>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6ED8C-F8F2-6B43-B737-4A470729A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3"/>
            <a:ext cx="8229600" cy="3599316"/>
          </a:xfrm>
        </p:spPr>
        <p:txBody>
          <a:bodyPr/>
          <a:lstStyle/>
          <a:p>
            <a:pPr marL="0" indent="0" algn="just" fontAlgn="base">
              <a:buNone/>
            </a:pPr>
            <a:r>
              <a:rPr lang="en-ID" dirty="0"/>
              <a:t>3. Pada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interogatif</a:t>
            </a:r>
            <a:r>
              <a:rPr lang="en-ID" dirty="0"/>
              <a:t>, tense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menanyakan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sopan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mengenai</a:t>
            </a:r>
            <a:r>
              <a:rPr lang="en-ID" dirty="0"/>
              <a:t> </a:t>
            </a:r>
            <a:r>
              <a:rPr lang="en-ID" dirty="0" err="1"/>
              <a:t>kejadian</a:t>
            </a:r>
            <a:r>
              <a:rPr lang="en-ID" dirty="0"/>
              <a:t> di masa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datang</a:t>
            </a:r>
            <a:r>
              <a:rPr lang="en-ID" dirty="0"/>
              <a:t>.</a:t>
            </a:r>
          </a:p>
          <a:p>
            <a:pPr marL="0" indent="0" fontAlgn="base">
              <a:buNone/>
            </a:pPr>
            <a:r>
              <a:rPr lang="en-ID" dirty="0" err="1"/>
              <a:t>Contoh</a:t>
            </a:r>
            <a:r>
              <a:rPr lang="en-ID" dirty="0"/>
              <a:t>:</a:t>
            </a:r>
          </a:p>
          <a:p>
            <a:pPr fontAlgn="base"/>
            <a:r>
              <a:rPr lang="en-ID" dirty="0"/>
              <a:t>Will Jason be coming with us?</a:t>
            </a:r>
          </a:p>
          <a:p>
            <a:pPr fontAlgn="base"/>
            <a:r>
              <a:rPr lang="en-ID" dirty="0"/>
              <a:t>Will I be sleeping in this room?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097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47C66-B4F2-244C-A6DF-277215E73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Continou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38547-DF58-1E46-8A79-F1B6253E5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3"/>
            <a:ext cx="8077200" cy="3599316"/>
          </a:xfrm>
        </p:spPr>
        <p:txBody>
          <a:bodyPr/>
          <a:lstStyle/>
          <a:p>
            <a:pPr marL="0" indent="0" fontAlgn="base">
              <a:buNone/>
            </a:pPr>
            <a:r>
              <a:rPr lang="en-ID" dirty="0"/>
              <a:t>4.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menunjukkan</a:t>
            </a:r>
            <a:r>
              <a:rPr lang="en-ID" dirty="0"/>
              <a:t> </a:t>
            </a:r>
            <a:r>
              <a:rPr lang="en-ID" dirty="0" err="1"/>
              <a:t>kejadian</a:t>
            </a:r>
            <a:r>
              <a:rPr lang="en-ID" dirty="0"/>
              <a:t> yang </a:t>
            </a:r>
            <a:r>
              <a:rPr lang="en-ID" dirty="0" err="1"/>
              <a:t>berlangsung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durasi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 yang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harapkan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di masa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datang</a:t>
            </a:r>
            <a:r>
              <a:rPr lang="en-ID" dirty="0"/>
              <a:t>.</a:t>
            </a:r>
          </a:p>
          <a:p>
            <a:pPr marL="0" indent="0" fontAlgn="base">
              <a:buNone/>
            </a:pPr>
            <a:r>
              <a:rPr lang="en-ID" dirty="0" err="1"/>
              <a:t>Contoh</a:t>
            </a:r>
            <a:r>
              <a:rPr lang="en-ID" dirty="0"/>
              <a:t>:</a:t>
            </a:r>
          </a:p>
          <a:p>
            <a:pPr fontAlgn="base"/>
            <a:r>
              <a:rPr lang="en-ID" dirty="0"/>
              <a:t>When he is in Australia he will be staying with friends.</a:t>
            </a:r>
          </a:p>
          <a:p>
            <a:pPr fontAlgn="base"/>
            <a:r>
              <a:rPr lang="en-ID" dirty="0"/>
              <a:t>I’ll be eating with Jane this evening so I can tell 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577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BB65F-388E-D94A-9507-D7642797D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Continou</a:t>
            </a:r>
            <a:r>
              <a:rPr lang="en-US" dirty="0"/>
              <a:t>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FD32C-C0C6-B448-9F6E-A4A4641CC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3"/>
            <a:ext cx="8382000" cy="3599316"/>
          </a:xfrm>
        </p:spPr>
        <p:txBody>
          <a:bodyPr/>
          <a:lstStyle/>
          <a:p>
            <a:pPr marL="0" indent="0" algn="just" fontAlgn="base">
              <a:buNone/>
            </a:pPr>
            <a:r>
              <a:rPr lang="en-ID" dirty="0"/>
              <a:t>5. Jika </a:t>
            </a:r>
            <a:r>
              <a:rPr lang="en-ID" dirty="0" err="1"/>
              <a:t>ditambahi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kata still, tense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menunjukan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kejadian</a:t>
            </a:r>
            <a:r>
              <a:rPr lang="en-ID" dirty="0"/>
              <a:t> yang </a:t>
            </a:r>
            <a:r>
              <a:rPr lang="en-ID" dirty="0" err="1"/>
              <a:t>sedang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sekarang</a:t>
            </a:r>
            <a:r>
              <a:rPr lang="en-ID" dirty="0"/>
              <a:t> dan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berharap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terus</a:t>
            </a:r>
            <a:r>
              <a:rPr lang="en-ID" dirty="0"/>
              <a:t> </a:t>
            </a:r>
            <a:r>
              <a:rPr lang="en-ID" dirty="0" err="1"/>
              <a:t>berlangsung</a:t>
            </a:r>
            <a:r>
              <a:rPr lang="en-ID" dirty="0"/>
              <a:t> </a:t>
            </a:r>
            <a:r>
              <a:rPr lang="en-ID" dirty="0" err="1"/>
              <a:t>sampai</a:t>
            </a:r>
            <a:r>
              <a:rPr lang="en-ID" dirty="0"/>
              <a:t> masa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datang</a:t>
            </a:r>
            <a:r>
              <a:rPr lang="en-ID" dirty="0"/>
              <a:t>.</a:t>
            </a:r>
          </a:p>
          <a:p>
            <a:pPr marL="0" indent="0" fontAlgn="base">
              <a:buNone/>
            </a:pPr>
            <a:r>
              <a:rPr lang="en-ID" dirty="0" err="1"/>
              <a:t>Contoh</a:t>
            </a:r>
            <a:r>
              <a:rPr lang="en-ID" dirty="0"/>
              <a:t>:</a:t>
            </a:r>
          </a:p>
          <a:p>
            <a:pPr fontAlgn="base"/>
            <a:r>
              <a:rPr lang="en-ID" dirty="0"/>
              <a:t>In an hour I’ll still be jogging with Sarah.</a:t>
            </a:r>
          </a:p>
          <a:p>
            <a:pPr fontAlgn="base"/>
            <a:r>
              <a:rPr lang="en-ID" dirty="0"/>
              <a:t>Tomorrow he’ll still be suffering from his cold.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711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D8E93-765A-D847-814F-AF3902188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…(stative verb)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996AB-1599-3D42-90CA-AA9F1D891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3"/>
            <a:ext cx="8001000" cy="3599316"/>
          </a:xfrm>
        </p:spPr>
        <p:txBody>
          <a:bodyPr/>
          <a:lstStyle/>
          <a:p>
            <a:r>
              <a:rPr lang="en-ID" dirty="0"/>
              <a:t>Future Continuous tense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action verb, </a:t>
            </a:r>
            <a:r>
              <a:rPr lang="en-ID" dirty="0" err="1"/>
              <a:t>karena</a:t>
            </a:r>
            <a:r>
              <a:rPr lang="en-ID" dirty="0"/>
              <a:t> action verb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saja</a:t>
            </a:r>
            <a:r>
              <a:rPr lang="en-ID" dirty="0"/>
              <a:t> </a:t>
            </a:r>
            <a:r>
              <a:rPr lang="en-ID" dirty="0" err="1"/>
              <a:t>mempunyai</a:t>
            </a:r>
            <a:r>
              <a:rPr lang="en-ID" dirty="0"/>
              <a:t> </a:t>
            </a:r>
            <a:r>
              <a:rPr lang="en-ID" dirty="0" err="1"/>
              <a:t>durasi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. Action verb </a:t>
            </a:r>
            <a:r>
              <a:rPr lang="en-ID" dirty="0" err="1"/>
              <a:t>mendeskripsikan</a:t>
            </a:r>
            <a:r>
              <a:rPr lang="en-ID" dirty="0"/>
              <a:t> </a:t>
            </a:r>
            <a:r>
              <a:rPr lang="en-ID" dirty="0" err="1"/>
              <a:t>aktivitas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running, thinking, dan walking. </a:t>
            </a:r>
            <a:r>
              <a:rPr lang="en-ID" dirty="0" err="1"/>
              <a:t>Sedangkan</a:t>
            </a:r>
            <a:r>
              <a:rPr lang="en-ID" dirty="0"/>
              <a:t> stative verb </a:t>
            </a:r>
            <a:r>
              <a:rPr lang="en-ID" dirty="0" err="1"/>
              <a:t>mendeskrisikan</a:t>
            </a:r>
            <a:r>
              <a:rPr lang="en-ID" dirty="0"/>
              <a:t>  </a:t>
            </a:r>
            <a:r>
              <a:rPr lang="en-ID" dirty="0" err="1"/>
              <a:t>keadaan</a:t>
            </a:r>
            <a:r>
              <a:rPr lang="en-ID" dirty="0"/>
              <a:t>, </a:t>
            </a:r>
            <a:r>
              <a:rPr lang="en-ID" dirty="0" err="1"/>
              <a:t>seperti</a:t>
            </a:r>
            <a:r>
              <a:rPr lang="en-ID" dirty="0"/>
              <a:t> being, seeming, dan knowing. Akan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aneh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Future Continuous tense </a:t>
            </a:r>
            <a:r>
              <a:rPr lang="en-ID" dirty="0" err="1"/>
              <a:t>dengan</a:t>
            </a:r>
            <a:r>
              <a:rPr lang="en-ID" dirty="0"/>
              <a:t> stative verb.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84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EA837-1258-0E4C-B015-C40AC2C56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Contoniou</a:t>
            </a:r>
            <a:r>
              <a:rPr lang="en-US" dirty="0"/>
              <a:t>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F1E49-4843-7548-8A1D-E1562537A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3"/>
            <a:ext cx="8077200" cy="3599316"/>
          </a:xfrm>
        </p:spPr>
        <p:txBody>
          <a:bodyPr/>
          <a:lstStyle/>
          <a:p>
            <a:pPr marL="0" indent="0" fontAlgn="base">
              <a:buNone/>
            </a:pPr>
            <a:r>
              <a:rPr lang="en-ID" dirty="0" err="1"/>
              <a:t>Contoh</a:t>
            </a:r>
            <a:r>
              <a:rPr lang="en-ID" dirty="0"/>
              <a:t> </a:t>
            </a:r>
            <a:r>
              <a:rPr lang="en-ID" dirty="0" err="1"/>
              <a:t>kalimat</a:t>
            </a:r>
            <a:r>
              <a:rPr lang="en-ID" dirty="0"/>
              <a:t> future continuous tense:</a:t>
            </a:r>
          </a:p>
          <a:p>
            <a:pPr fontAlgn="base"/>
            <a:r>
              <a:rPr lang="en-ID" dirty="0"/>
              <a:t>I will be being so angry if he won’t come. (salah)</a:t>
            </a:r>
            <a:br>
              <a:rPr lang="en-ID" dirty="0"/>
            </a:br>
            <a:r>
              <a:rPr lang="en-ID" dirty="0"/>
              <a:t>I will be so angry if he won’t come. (</a:t>
            </a:r>
            <a:r>
              <a:rPr lang="en-ID" dirty="0" err="1"/>
              <a:t>benar</a:t>
            </a:r>
            <a:r>
              <a:rPr lang="en-ID" dirty="0"/>
              <a:t>)</a:t>
            </a:r>
          </a:p>
          <a:p>
            <a:pPr fontAlgn="base"/>
            <a:r>
              <a:rPr lang="en-ID" dirty="0"/>
              <a:t>I will be knowing if he lies. (salah)</a:t>
            </a:r>
            <a:br>
              <a:rPr lang="en-ID" dirty="0"/>
            </a:br>
            <a:r>
              <a:rPr lang="en-ID" dirty="0"/>
              <a:t>I will know if he lies. (</a:t>
            </a:r>
            <a:r>
              <a:rPr lang="en-ID" dirty="0" err="1"/>
              <a:t>benar</a:t>
            </a:r>
            <a:r>
              <a:rPr lang="en-ID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45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41FC3-0109-DD48-928E-BCA0D01D4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pc="-5" dirty="0"/>
              <a:t>Future Continuous</a:t>
            </a:r>
            <a:r>
              <a:rPr lang="en-ID" spc="-70" dirty="0"/>
              <a:t> </a:t>
            </a:r>
            <a:r>
              <a:rPr lang="en-ID" spc="-5" dirty="0"/>
              <a:t>Tense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51F5A-E379-CB45-9606-02EEB73B3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3"/>
            <a:ext cx="7772400" cy="3599316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355600" marR="52451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ID" spc="-5" dirty="0">
                <a:latin typeface="Calibri"/>
                <a:cs typeface="Calibri"/>
              </a:rPr>
              <a:t>Future Continuous has </a:t>
            </a:r>
            <a:r>
              <a:rPr lang="en-ID" dirty="0">
                <a:latin typeface="Calibri"/>
                <a:cs typeface="Calibri"/>
              </a:rPr>
              <a:t>two </a:t>
            </a:r>
            <a:r>
              <a:rPr lang="en-ID" spc="-5" dirty="0">
                <a:latin typeface="Calibri"/>
                <a:cs typeface="Calibri"/>
              </a:rPr>
              <a:t>different</a:t>
            </a:r>
            <a:r>
              <a:rPr lang="en-ID" spc="-114" dirty="0">
                <a:latin typeface="Calibri"/>
                <a:cs typeface="Calibri"/>
              </a:rPr>
              <a:t> </a:t>
            </a:r>
            <a:r>
              <a:rPr lang="en-ID" spc="-5" dirty="0">
                <a:latin typeface="Calibri"/>
                <a:cs typeface="Calibri"/>
              </a:rPr>
              <a:t>forms:  "will be doing.</a:t>
            </a:r>
            <a:r>
              <a:rPr lang="en-ID" spc="-15" dirty="0">
                <a:latin typeface="Calibri"/>
                <a:cs typeface="Calibri"/>
              </a:rPr>
              <a:t> </a:t>
            </a:r>
            <a:r>
              <a:rPr lang="en-ID" dirty="0">
                <a:latin typeface="Calibri"/>
                <a:cs typeface="Calibri"/>
              </a:rPr>
              <a:t>"</a:t>
            </a:r>
          </a:p>
          <a:p>
            <a:pPr marL="355600" marR="508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ID" spc="-5" dirty="0">
                <a:latin typeface="Calibri"/>
                <a:cs typeface="Calibri"/>
              </a:rPr>
              <a:t>Unlike </a:t>
            </a:r>
            <a:r>
              <a:rPr lang="en-ID" b="1" dirty="0">
                <a:latin typeface="Calibri"/>
                <a:cs typeface="Calibri"/>
              </a:rPr>
              <a:t>Simple </a:t>
            </a:r>
            <a:r>
              <a:rPr lang="en-ID" b="1" spc="-5" dirty="0">
                <a:latin typeface="Calibri"/>
                <a:cs typeface="Calibri"/>
              </a:rPr>
              <a:t>Future </a:t>
            </a:r>
            <a:r>
              <a:rPr lang="en-ID" spc="-5" dirty="0">
                <a:latin typeface="Calibri"/>
                <a:cs typeface="Calibri"/>
              </a:rPr>
              <a:t>forms, Future  Continuous forms are usually</a:t>
            </a:r>
            <a:r>
              <a:rPr lang="en-ID" spc="-55" dirty="0">
                <a:latin typeface="Calibri"/>
                <a:cs typeface="Calibri"/>
              </a:rPr>
              <a:t> </a:t>
            </a:r>
            <a:r>
              <a:rPr lang="en-ID" spc="-5" dirty="0">
                <a:latin typeface="Calibri"/>
                <a:cs typeface="Calibri"/>
              </a:rPr>
              <a:t>interchangeable.</a:t>
            </a:r>
            <a:endParaRPr lang="en-ID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6659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{84BED4E2-A2BE-0243-98AB-CE7940862D26}tf10001057</Template>
  <TotalTime>22</TotalTime>
  <Words>1255</Words>
  <Application>Microsoft Macintosh PowerPoint</Application>
  <PresentationFormat>On-screen Show (4:3)</PresentationFormat>
  <Paragraphs>149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American Typewriter</vt:lpstr>
      <vt:lpstr>Arial</vt:lpstr>
      <vt:lpstr>Calibri</vt:lpstr>
      <vt:lpstr>Roboto</vt:lpstr>
      <vt:lpstr>Trebuchet MS</vt:lpstr>
      <vt:lpstr>Berlin</vt:lpstr>
      <vt:lpstr>Future Continuous Tense</vt:lpstr>
      <vt:lpstr>Definition </vt:lpstr>
      <vt:lpstr>Kegunaan </vt:lpstr>
      <vt:lpstr>Continou….</vt:lpstr>
      <vt:lpstr>Continou…</vt:lpstr>
      <vt:lpstr>Continou….</vt:lpstr>
      <vt:lpstr>Penggunaan tidak tepat…(stative verb)</vt:lpstr>
      <vt:lpstr>Contoniou…..</vt:lpstr>
      <vt:lpstr>Future Continuous Tense</vt:lpstr>
      <vt:lpstr>Rumus</vt:lpstr>
      <vt:lpstr>Continou…..</vt:lpstr>
      <vt:lpstr>FORM Future Continuous with "Be Going  To "</vt:lpstr>
      <vt:lpstr>PowerPoint Presentation</vt:lpstr>
      <vt:lpstr>REMEMBER No Future in Time Clauses</vt:lpstr>
      <vt:lpstr>REMEMBER Non-Continuous Verbs</vt:lpstr>
      <vt:lpstr>Exercise </vt:lpstr>
      <vt:lpstr>Continou </vt:lpstr>
      <vt:lpstr>Continou…. </vt:lpstr>
      <vt:lpstr>Continou…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Continuous Tense</dc:title>
  <cp:lastModifiedBy>endang iryani</cp:lastModifiedBy>
  <cp:revision>5</cp:revision>
  <dcterms:created xsi:type="dcterms:W3CDTF">2020-11-10T22:00:57Z</dcterms:created>
  <dcterms:modified xsi:type="dcterms:W3CDTF">2020-11-10T22:24:11Z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2013-04-11T00:00:00Z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2020-11-10T00:00:00Z</vt:filetime>
  </property>
</Properties>
</file>