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8"/>
  </p:normalViewPr>
  <p:slideViewPr>
    <p:cSldViewPr snapToGrid="0" snapToObjects="1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36C2-C9F8-544B-896A-94180E947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tense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F1CB9-1FD0-6145-8E0C-E06D2C882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tenses</a:t>
            </a:r>
          </a:p>
        </p:txBody>
      </p:sp>
    </p:spTree>
    <p:extLst>
      <p:ext uri="{BB962C8B-B14F-4D97-AF65-F5344CB8AC3E}">
        <p14:creationId xmlns:p14="http://schemas.microsoft.com/office/powerpoint/2010/main" val="382036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0C2460-ABF0-A843-BB0A-C730DC435868}"/>
              </a:ext>
            </a:extLst>
          </p:cNvPr>
          <p:cNvSpPr/>
          <p:nvPr/>
        </p:nvSpPr>
        <p:spPr>
          <a:xfrm>
            <a:off x="400050" y="381672"/>
            <a:ext cx="4926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Will you … me?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Married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Marrying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Marry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2. She will … loved.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Is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Has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Be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3. What … I learn in Civil Engineering?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Will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Am going to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Would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4. Your teacher … proud if you win in the contest.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Will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Will be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Be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5. Tomorrow … rainy.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Is going to be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Will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Will be</a:t>
            </a:r>
            <a:endParaRPr lang="en-ID" b="0" i="0" u="none" strike="noStrike" dirty="0">
              <a:solidFill>
                <a:srgbClr val="191919"/>
              </a:solidFill>
              <a:effectLst/>
              <a:latin typeface="EF Circular Lati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A94426-0FFB-6D48-B390-13272968AED2}"/>
              </a:ext>
            </a:extLst>
          </p:cNvPr>
          <p:cNvSpPr/>
          <p:nvPr/>
        </p:nvSpPr>
        <p:spPr>
          <a:xfrm>
            <a:off x="5326380" y="290019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6. … buy the extra foods in winter.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I will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I’m going to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I’m going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7. It is eight already, we … be late.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Are going to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Be going to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Were going to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8. They won’t … to school soon.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Be go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Went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Go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9. … we come together?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What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Are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Shall</a:t>
            </a:r>
          </a:p>
          <a:p>
            <a:r>
              <a:rPr lang="en-ID" b="1" dirty="0">
                <a:solidFill>
                  <a:srgbClr val="191919"/>
                </a:solidFill>
                <a:latin typeface="EF Circular Latin"/>
              </a:rPr>
              <a:t>10. The thesis … written by me.</a:t>
            </a:r>
            <a:endParaRPr lang="en-ID" dirty="0">
              <a:solidFill>
                <a:srgbClr val="191919"/>
              </a:solidFill>
              <a:latin typeface="EF Circular Latin"/>
            </a:endParaRP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a. Is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b. Will</a:t>
            </a:r>
          </a:p>
          <a:p>
            <a:r>
              <a:rPr lang="en-ID" dirty="0">
                <a:solidFill>
                  <a:srgbClr val="191919"/>
                </a:solidFill>
                <a:latin typeface="EF Circular Latin"/>
              </a:rPr>
              <a:t>c. Will be</a:t>
            </a:r>
          </a:p>
          <a:p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7DD0-C785-A549-9823-B2078105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514600"/>
            <a:ext cx="10396882" cy="1151965"/>
          </a:xfrm>
        </p:spPr>
        <p:txBody>
          <a:bodyPr/>
          <a:lstStyle/>
          <a:p>
            <a:r>
              <a:rPr lang="en-US" dirty="0"/>
              <a:t>Exercise….</a:t>
            </a:r>
          </a:p>
        </p:txBody>
      </p:sp>
    </p:spTree>
    <p:extLst>
      <p:ext uri="{BB962C8B-B14F-4D97-AF65-F5344CB8AC3E}">
        <p14:creationId xmlns:p14="http://schemas.microsoft.com/office/powerpoint/2010/main" val="121262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605B-5EA2-ED4F-95F6-0512C0D6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Lengkapi</a:t>
            </a:r>
            <a:r>
              <a:rPr lang="en-US" dirty="0"/>
              <a:t> dialog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2C094E-3C10-1145-BFF8-582E01F3B81F}"/>
              </a:ext>
            </a:extLst>
          </p:cNvPr>
          <p:cNvSpPr/>
          <p:nvPr/>
        </p:nvSpPr>
        <p:spPr>
          <a:xfrm>
            <a:off x="685800" y="1700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:	What are you going to do after school?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Remi	:	I don’t know</a:t>
            </a:r>
            <a:r>
              <a:rPr lang="en-US" dirty="0"/>
              <a:t>. (1) ….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77B24-FB59-3C4D-9B02-4A495EFE6E0A}"/>
              </a:ext>
            </a:extLst>
          </p:cNvPr>
          <p:cNvSpPr/>
          <p:nvPr/>
        </p:nvSpPr>
        <p:spPr>
          <a:xfrm>
            <a:off x="685800" y="2440126"/>
            <a:ext cx="6743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Mila		:	What will you do if you have a lot of money?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Danu	:	(2) …. What about you? What will you do?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Mila		:	(3) ….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Danu	:	Oh, you are so kind.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78A8A-B59C-C149-9FD8-0DCBC553EAAF}"/>
              </a:ext>
            </a:extLst>
          </p:cNvPr>
          <p:cNvSpPr/>
          <p:nvPr/>
        </p:nvSpPr>
        <p:spPr>
          <a:xfrm>
            <a:off x="685800" y="37335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Yana		:	Where are you going to go,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:	(4) ….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Yana		:	Will you be so long there? What time will you go 		home?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:	(5) …. I have planned to go home earlier than my 		parents. (6) ….</a:t>
            </a:r>
          </a:p>
        </p:txBody>
      </p:sp>
    </p:spTree>
    <p:extLst>
      <p:ext uri="{BB962C8B-B14F-4D97-AF65-F5344CB8AC3E}">
        <p14:creationId xmlns:p14="http://schemas.microsoft.com/office/powerpoint/2010/main" val="300907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F146-C22C-F14D-8631-5AE32B14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711B-B076-E044-9B43-C560402A78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501957"/>
            <a:ext cx="10394707" cy="1151966"/>
          </a:xfrm>
        </p:spPr>
        <p:txBody>
          <a:bodyPr/>
          <a:lstStyle/>
          <a:p>
            <a:pPr algn="just"/>
            <a:r>
              <a:rPr lang="en-ID" dirty="0"/>
              <a:t>Future tense </a:t>
            </a:r>
            <a:r>
              <a:rPr lang="en-ID" dirty="0" err="1"/>
              <a:t>adalah</a:t>
            </a:r>
            <a:r>
              <a:rPr lang="en-ID" dirty="0"/>
              <a:t> tense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di masa </a:t>
            </a:r>
            <a:r>
              <a:rPr lang="en-ID" dirty="0" err="1"/>
              <a:t>mendatang</a:t>
            </a:r>
            <a:r>
              <a:rPr lang="en-ID" dirty="0"/>
              <a:t>.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ADFC30-230B-A943-93FA-547601E47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29935"/>
              </p:ext>
            </p:extLst>
          </p:nvPr>
        </p:nvGraphicFramePr>
        <p:xfrm>
          <a:off x="948690" y="2548316"/>
          <a:ext cx="9898380" cy="3334596"/>
        </p:xfrm>
        <a:graphic>
          <a:graphicData uri="http://schemas.openxmlformats.org/drawingml/2006/table">
            <a:tbl>
              <a:tblPr/>
              <a:tblGrid>
                <a:gridCol w="4949190">
                  <a:extLst>
                    <a:ext uri="{9D8B030D-6E8A-4147-A177-3AD203B41FA5}">
                      <a16:colId xmlns:a16="http://schemas.microsoft.com/office/drawing/2014/main" val="1781062514"/>
                    </a:ext>
                  </a:extLst>
                </a:gridCol>
                <a:gridCol w="4949190">
                  <a:extLst>
                    <a:ext uri="{9D8B030D-6E8A-4147-A177-3AD203B41FA5}">
                      <a16:colId xmlns:a16="http://schemas.microsoft.com/office/drawing/2014/main" val="3429781525"/>
                    </a:ext>
                  </a:extLst>
                </a:gridCol>
              </a:tblGrid>
              <a:tr h="294358"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Kegunaan</a:t>
                      </a:r>
                      <a:endParaRPr lang="en-ID" sz="1600" b="1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Contoh Kalimat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426450"/>
                  </a:ext>
                </a:extLst>
              </a:tr>
              <a:tr h="515126"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a.      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Untuk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mengungkapkan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gagasan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umum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Families will always be important for us.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910528"/>
                  </a:ext>
                </a:extLst>
              </a:tr>
              <a:tr h="515126"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b.     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Untuk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mendeskripsikan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ID" sz="1600" b="1" dirty="0" err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kebiasaan</a:t>
                      </a:r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My parents will visit my grandparents once a month.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360675"/>
                  </a:ext>
                </a:extLst>
              </a:tr>
              <a:tr h="515126"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c.       Untuk menggambarkan emosi.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He will love his new bicycle.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539497"/>
                  </a:ext>
                </a:extLst>
              </a:tr>
              <a:tr h="735894"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d.      Untuk menyatakan milik atau hubungan personal.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By next month, Andrea will have a complete set of encyclopedias.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8190"/>
                  </a:ext>
                </a:extLst>
              </a:tr>
              <a:tr h="735894"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e.       Untuk menentukan batas waktu dan fokus kejadian.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sz="1600" b="1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John will call me Thursday morning.</a:t>
                      </a:r>
                    </a:p>
                  </a:txBody>
                  <a:tcPr marL="73589" marR="73589" marT="36795" marB="3679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0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1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D145-FB27-DF49-8AB0-5B03A792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0E8B-ACC8-8A41-8BD1-BBA5CBBC86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err="1">
                <a:latin typeface="American Typewriter" panose="02090604020004020304" pitchFamily="18" charset="77"/>
              </a:rPr>
              <a:t>Untuk</a:t>
            </a:r>
            <a:r>
              <a:rPr lang="en-ID" dirty="0">
                <a:latin typeface="American Typewriter" panose="02090604020004020304" pitchFamily="18" charset="77"/>
              </a:rPr>
              <a:t> </a:t>
            </a:r>
            <a:r>
              <a:rPr lang="en-ID" dirty="0" err="1">
                <a:latin typeface="American Typewriter" panose="02090604020004020304" pitchFamily="18" charset="77"/>
              </a:rPr>
              <a:t>membentuk</a:t>
            </a:r>
            <a:r>
              <a:rPr lang="en-ID" dirty="0">
                <a:latin typeface="American Typewriter" panose="02090604020004020304" pitchFamily="18" charset="77"/>
              </a:rPr>
              <a:t> </a:t>
            </a:r>
            <a:r>
              <a:rPr lang="en-ID" dirty="0" err="1">
                <a:latin typeface="American Typewriter" panose="02090604020004020304" pitchFamily="18" charset="77"/>
              </a:rPr>
              <a:t>kalimat</a:t>
            </a:r>
            <a:r>
              <a:rPr lang="en-ID" dirty="0">
                <a:latin typeface="American Typewriter" panose="02090604020004020304" pitchFamily="18" charset="77"/>
              </a:rPr>
              <a:t> simple future tense, </a:t>
            </a:r>
            <a:r>
              <a:rPr lang="en-ID" dirty="0" err="1">
                <a:latin typeface="American Typewriter" panose="02090604020004020304" pitchFamily="18" charset="77"/>
              </a:rPr>
              <a:t>rumusnya</a:t>
            </a:r>
            <a:r>
              <a:rPr lang="en-ID" dirty="0">
                <a:latin typeface="American Typewriter" panose="02090604020004020304" pitchFamily="18" charset="77"/>
              </a:rPr>
              <a:t> </a:t>
            </a:r>
            <a:r>
              <a:rPr lang="en-ID" dirty="0" err="1">
                <a:latin typeface="American Typewriter" panose="02090604020004020304" pitchFamily="18" charset="77"/>
              </a:rPr>
              <a:t>adalah</a:t>
            </a:r>
            <a:r>
              <a:rPr lang="en-ID" dirty="0">
                <a:latin typeface="American Typewriter" panose="02090604020004020304" pitchFamily="18" charset="77"/>
              </a:rPr>
              <a:t> </a:t>
            </a:r>
            <a:r>
              <a:rPr lang="en-ID" dirty="0" err="1">
                <a:latin typeface="American Typewriter" panose="02090604020004020304" pitchFamily="18" charset="77"/>
              </a:rPr>
              <a:t>sebagai</a:t>
            </a:r>
            <a:r>
              <a:rPr lang="en-ID" dirty="0">
                <a:latin typeface="American Typewriter" panose="02090604020004020304" pitchFamily="18" charset="77"/>
              </a:rPr>
              <a:t> </a:t>
            </a:r>
            <a:r>
              <a:rPr lang="en-ID" dirty="0" err="1">
                <a:latin typeface="American Typewriter" panose="02090604020004020304" pitchFamily="18" charset="77"/>
              </a:rPr>
              <a:t>berikut</a:t>
            </a:r>
            <a:r>
              <a:rPr lang="en-ID" dirty="0">
                <a:latin typeface="American Typewriter" panose="02090604020004020304" pitchFamily="18" charset="77"/>
              </a:rPr>
              <a:t> :</a:t>
            </a:r>
          </a:p>
          <a:p>
            <a:pPr marL="0" indent="0" algn="ctr">
              <a:buNone/>
            </a:pPr>
            <a:r>
              <a:rPr lang="en-ID" b="1" dirty="0">
                <a:latin typeface="American Typewriter" panose="02090604020004020304" pitchFamily="18" charset="77"/>
              </a:rPr>
              <a:t>S + will + Verb 1 + O</a:t>
            </a:r>
            <a:endParaRPr lang="en-ID" dirty="0">
              <a:latin typeface="American Typewriter" panose="02090604020004020304" pitchFamily="18" charset="77"/>
            </a:endParaRPr>
          </a:p>
          <a:p>
            <a:pPr marL="0" indent="0" algn="ctr">
              <a:buNone/>
            </a:pPr>
            <a:r>
              <a:rPr lang="en-ID" b="1" dirty="0" err="1">
                <a:latin typeface="American Typewriter" panose="02090604020004020304" pitchFamily="18" charset="77"/>
              </a:rPr>
              <a:t>atau</a:t>
            </a:r>
            <a:endParaRPr lang="en-ID" dirty="0">
              <a:latin typeface="American Typewriter" panose="02090604020004020304" pitchFamily="18" charset="77"/>
            </a:endParaRPr>
          </a:p>
          <a:p>
            <a:pPr marL="0" indent="0" algn="ctr">
              <a:buNone/>
            </a:pPr>
            <a:r>
              <a:rPr lang="en-ID" b="1" dirty="0">
                <a:latin typeface="American Typewriter" panose="02090604020004020304" pitchFamily="18" charset="77"/>
              </a:rPr>
              <a:t>S + To Be (is, am, are) + Going To + Verb 1 + O</a:t>
            </a:r>
            <a:endParaRPr lang="en-ID" dirty="0">
              <a:latin typeface="American Typewriter" panose="02090604020004020304" pitchFamily="18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9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22E7-938E-E142-B848-1395DC50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C5B4-2251-094D-80E0-DE924034EF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r>
              <a:rPr lang="en-ID" b="1" dirty="0" err="1">
                <a:latin typeface="American Typewriter" panose="02090604020004020304" pitchFamily="18" charset="77"/>
              </a:rPr>
              <a:t>Positif</a:t>
            </a:r>
            <a:r>
              <a:rPr lang="en-ID" b="1" dirty="0">
                <a:latin typeface="American Typewriter" panose="02090604020004020304" pitchFamily="18" charset="77"/>
              </a:rPr>
              <a:t>/Positive </a:t>
            </a:r>
            <a:endParaRPr lang="en-ID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en-ID" dirty="0">
                <a:latin typeface="American Typewriter" panose="02090604020004020304" pitchFamily="18" charset="77"/>
              </a:rPr>
              <a:t>Subject + will/shall + verb I + object</a:t>
            </a:r>
            <a:br>
              <a:rPr lang="en-ID" dirty="0">
                <a:latin typeface="American Typewriter" panose="02090604020004020304" pitchFamily="18" charset="77"/>
              </a:rPr>
            </a:br>
            <a:r>
              <a:rPr lang="en-ID" dirty="0">
                <a:latin typeface="American Typewriter" panose="02090604020004020304" pitchFamily="18" charset="77"/>
              </a:rPr>
              <a:t>Subject + am/is/are + going to + verb I + object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They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 take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school examination next month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Budi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 take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public speaking class tomorrow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Dini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is going to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finish her homework tonight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I am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going to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take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class at Wall Street English next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6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28C5-B344-2645-ACF0-71572BA8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8070-2952-8040-8D68-8A75FAD16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85000" lnSpcReduction="20000"/>
          </a:bodyPr>
          <a:lstStyle/>
          <a:p>
            <a:r>
              <a:rPr lang="en-ID" b="1" dirty="0" err="1">
                <a:latin typeface="American Typewriter" panose="02090604020004020304" pitchFamily="18" charset="77"/>
              </a:rPr>
              <a:t>Negatif</a:t>
            </a:r>
            <a:r>
              <a:rPr lang="en-ID" b="1" dirty="0">
                <a:latin typeface="American Typewriter" panose="02090604020004020304" pitchFamily="18" charset="77"/>
              </a:rPr>
              <a:t>/Negative </a:t>
            </a:r>
            <a:endParaRPr lang="en-ID" dirty="0">
              <a:latin typeface="American Typewriter" panose="02090604020004020304" pitchFamily="18" charset="77"/>
            </a:endParaRPr>
          </a:p>
          <a:p>
            <a:pPr marL="0" indent="0" algn="ctr">
              <a:buNone/>
            </a:pP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S + Will + NOT + Verb 1 + O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D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S + To Be (is, am, are) + NOT + Going To + Verb 1 + O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He will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not 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join sport club at school. 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They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are not going to 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puncak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because of the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wheather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Peter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is not going to 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buy new house tomorrow. 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George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 not 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pass the test because It’s too hard. </a:t>
            </a:r>
          </a:p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You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 not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know the process,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untill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you 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9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3F45-A4F2-584C-8A1E-9A13829A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51AC-DEF0-E04B-92B8-552CA44733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D" b="1" dirty="0">
                <a:latin typeface="American Typewriter" panose="02090604020004020304" pitchFamily="18" charset="77"/>
              </a:rPr>
              <a:t>Will + S + Verb 1 + O ?</a:t>
            </a:r>
            <a:endParaRPr lang="en-ID" dirty="0">
              <a:latin typeface="American Typewriter" panose="02090604020004020304" pitchFamily="18" charset="77"/>
            </a:endParaRPr>
          </a:p>
          <a:p>
            <a:pPr marL="0" indent="0" algn="ctr">
              <a:buNone/>
            </a:pPr>
            <a:r>
              <a:rPr lang="en-ID" b="1" dirty="0" err="1">
                <a:latin typeface="American Typewriter" panose="02090604020004020304" pitchFamily="18" charset="77"/>
              </a:rPr>
              <a:t>atau</a:t>
            </a:r>
            <a:endParaRPr lang="en-ID" dirty="0">
              <a:latin typeface="American Typewriter" panose="02090604020004020304" pitchFamily="18" charset="77"/>
            </a:endParaRPr>
          </a:p>
          <a:p>
            <a:pPr marL="0" indent="0" algn="ctr">
              <a:buNone/>
            </a:pPr>
            <a:r>
              <a:rPr lang="en-ID" b="1" dirty="0">
                <a:latin typeface="American Typewriter" panose="02090604020004020304" pitchFamily="18" charset="77"/>
              </a:rPr>
              <a:t>To Be (is, am, are) + S + Going To + Verb 1 + O ?</a:t>
            </a:r>
            <a:endParaRPr lang="en-ID" dirty="0">
              <a:latin typeface="American Typewriter" panose="02090604020004020304" pitchFamily="18" charset="77"/>
            </a:endParaRPr>
          </a:p>
          <a:p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you come to my party tonight ? </a:t>
            </a:r>
          </a:p>
          <a:p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John buy new car next month ? </a:t>
            </a:r>
          </a:p>
          <a:p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going to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watch Harry Potter Movie next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you keep your promise ? </a:t>
            </a:r>
          </a:p>
          <a:p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you marry me ? </a:t>
            </a:r>
          </a:p>
          <a:p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they </a:t>
            </a: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going to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go to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Dufan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tomorrow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2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5DE-4C13-E940-83CF-4C66A453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F6379-731D-5142-9AFF-B863BE9ECB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954686"/>
            <a:ext cx="10394707" cy="3311189"/>
          </a:xfrm>
        </p:spPr>
        <p:txBody>
          <a:bodyPr/>
          <a:lstStyle/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Shall :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kepastiannya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detail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773D6E-9978-8E47-B94B-1F3DB25ED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79789"/>
              </p:ext>
            </p:extLst>
          </p:nvPr>
        </p:nvGraphicFramePr>
        <p:xfrm>
          <a:off x="878840" y="2977234"/>
          <a:ext cx="8116570" cy="2651760"/>
        </p:xfrm>
        <a:graphic>
          <a:graphicData uri="http://schemas.openxmlformats.org/drawingml/2006/table">
            <a:tbl>
              <a:tblPr/>
              <a:tblGrid>
                <a:gridCol w="4058285">
                  <a:extLst>
                    <a:ext uri="{9D8B030D-6E8A-4147-A177-3AD203B41FA5}">
                      <a16:colId xmlns:a16="http://schemas.microsoft.com/office/drawing/2014/main" val="800397484"/>
                    </a:ext>
                  </a:extLst>
                </a:gridCol>
                <a:gridCol w="4058285">
                  <a:extLst>
                    <a:ext uri="{9D8B030D-6E8A-4147-A177-3AD203B41FA5}">
                      <a16:colId xmlns:a16="http://schemas.microsoft.com/office/drawing/2014/main" val="62586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 dirty="0" err="1">
                          <a:effectLst/>
                          <a:latin typeface="inherit"/>
                        </a:rPr>
                        <a:t>Fungsi</a:t>
                      </a:r>
                      <a:endParaRPr lang="en-ID" dirty="0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Contoh Kalimat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09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 dirty="0">
                          <a:effectLst/>
                          <a:latin typeface="inherit"/>
                        </a:rPr>
                        <a:t>a.       </a:t>
                      </a:r>
                      <a:r>
                        <a:rPr lang="en-ID" dirty="0" err="1">
                          <a:effectLst/>
                          <a:latin typeface="inherit"/>
                        </a:rPr>
                        <a:t>Untuk</a:t>
                      </a:r>
                      <a:r>
                        <a:rPr lang="en-ID" dirty="0">
                          <a:effectLst/>
                          <a:latin typeface="inherit"/>
                        </a:rPr>
                        <a:t> </a:t>
                      </a:r>
                      <a:r>
                        <a:rPr lang="en-ID" dirty="0" err="1">
                          <a:effectLst/>
                          <a:latin typeface="inherit"/>
                        </a:rPr>
                        <a:t>mengajukan</a:t>
                      </a:r>
                      <a:r>
                        <a:rPr lang="en-ID" dirty="0">
                          <a:effectLst/>
                          <a:latin typeface="inherit"/>
                        </a:rPr>
                        <a:t> </a:t>
                      </a:r>
                      <a:r>
                        <a:rPr lang="en-ID" dirty="0" err="1">
                          <a:effectLst/>
                          <a:latin typeface="inherit"/>
                        </a:rPr>
                        <a:t>permohonan</a:t>
                      </a:r>
                      <a:r>
                        <a:rPr lang="en-ID" dirty="0">
                          <a:effectLst/>
                          <a:latin typeface="inherit"/>
                        </a:rPr>
                        <a:t>/</a:t>
                      </a:r>
                      <a:r>
                        <a:rPr lang="en-ID" dirty="0" err="1">
                          <a:effectLst/>
                          <a:latin typeface="inherit"/>
                        </a:rPr>
                        <a:t>permintaan</a:t>
                      </a:r>
                      <a:r>
                        <a:rPr lang="en-ID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I need a hand for those groceries. Will you help me?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21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b.      Untuk menunjukkan keinginan atau ketidakinginan.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He won’t go no matter what.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763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c.       Untuk membuat janji.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I promise, I will come to your party.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777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d.      Untuk menunjukkan fakta umum.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dirty="0">
                          <a:effectLst/>
                          <a:latin typeface="inherit"/>
                        </a:rPr>
                        <a:t>Plants will die if they don’t get enough water.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486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72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2195-8068-AF4E-9E01-20DE9656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ACC1E-2A3F-174A-85D0-B7DE21BD3A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977788"/>
            <a:ext cx="10394707" cy="3311189"/>
          </a:xfrm>
        </p:spPr>
        <p:txBody>
          <a:bodyPr/>
          <a:lstStyle/>
          <a:p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Be going to :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peristiwa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pasti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janji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terlaksana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E7E7A1-35BC-A744-B492-4383B07CB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17807"/>
              </p:ext>
            </p:extLst>
          </p:nvPr>
        </p:nvGraphicFramePr>
        <p:xfrm>
          <a:off x="685800" y="2846070"/>
          <a:ext cx="8263888" cy="2286000"/>
        </p:xfrm>
        <a:graphic>
          <a:graphicData uri="http://schemas.openxmlformats.org/drawingml/2006/table">
            <a:tbl>
              <a:tblPr/>
              <a:tblGrid>
                <a:gridCol w="4131944">
                  <a:extLst>
                    <a:ext uri="{9D8B030D-6E8A-4147-A177-3AD203B41FA5}">
                      <a16:colId xmlns:a16="http://schemas.microsoft.com/office/drawing/2014/main" val="4183336681"/>
                    </a:ext>
                  </a:extLst>
                </a:gridCol>
                <a:gridCol w="4131944">
                  <a:extLst>
                    <a:ext uri="{9D8B030D-6E8A-4147-A177-3AD203B41FA5}">
                      <a16:colId xmlns:a16="http://schemas.microsoft.com/office/drawing/2014/main" val="936837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 dirty="0" err="1">
                          <a:effectLst/>
                          <a:latin typeface="inherit"/>
                        </a:rPr>
                        <a:t>Fungsi</a:t>
                      </a:r>
                      <a:endParaRPr lang="en-ID" dirty="0">
                        <a:effectLst/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Contoh Kalimat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83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a.       Untuk menunjukkan niat atau tujuan.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I am going to go to the party whether you are there or not.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233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b.      Untuk membicarakan kejadian yang akan segera terjadi.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Look at those clouds! It is going to rain.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6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ID">
                          <a:effectLst/>
                          <a:latin typeface="inherit"/>
                        </a:rPr>
                        <a:t>c.       Untuk membicarakan rencana yang telah dibuat.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D" dirty="0">
                          <a:effectLst/>
                          <a:latin typeface="inherit"/>
                        </a:rPr>
                        <a:t>We are going to spend a month in Japan.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88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01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50B6-C5B4-8F43-8974-DED3E1F9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781" y="3257550"/>
            <a:ext cx="10396882" cy="1151965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685234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34</TotalTime>
  <Words>918</Words>
  <Application>Microsoft Macintosh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American Typewriter</vt:lpstr>
      <vt:lpstr>Arial</vt:lpstr>
      <vt:lpstr>EF Circular Latin</vt:lpstr>
      <vt:lpstr>Impact</vt:lpstr>
      <vt:lpstr>inherit</vt:lpstr>
      <vt:lpstr>Main Event</vt:lpstr>
      <vt:lpstr>Future tense</vt:lpstr>
      <vt:lpstr>definition</vt:lpstr>
      <vt:lpstr>formula</vt:lpstr>
      <vt:lpstr>Form…..</vt:lpstr>
      <vt:lpstr>Form….</vt:lpstr>
      <vt:lpstr>form</vt:lpstr>
      <vt:lpstr>Will function</vt:lpstr>
      <vt:lpstr>Going to function</vt:lpstr>
      <vt:lpstr>practice</vt:lpstr>
      <vt:lpstr>PowerPoint Presentation</vt:lpstr>
      <vt:lpstr>Exercise….</vt:lpstr>
      <vt:lpstr>Lengkapi dialog dibawah ini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tense</dc:title>
  <dc:creator>endang iryani</dc:creator>
  <cp:lastModifiedBy>endang iryani</cp:lastModifiedBy>
  <cp:revision>6</cp:revision>
  <dcterms:created xsi:type="dcterms:W3CDTF">2020-09-29T13:05:15Z</dcterms:created>
  <dcterms:modified xsi:type="dcterms:W3CDTF">2020-09-29T13:39:40Z</dcterms:modified>
</cp:coreProperties>
</file>