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3" r:id="rId8"/>
    <p:sldId id="260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88"/>
  </p:normalViewPr>
  <p:slideViewPr>
    <p:cSldViewPr snapToGrid="0" snapToObjects="1">
      <p:cViewPr varScale="1">
        <p:scale>
          <a:sx n="112" d="100"/>
          <a:sy n="112" d="100"/>
        </p:scale>
        <p:origin x="480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9/22/20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9/22/20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9/22/20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9/22/20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9/22/20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9/22/20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9/22/20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9/22/20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9/22/20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9/22/20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9/22/20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9/22/20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9482A-1D79-5C4D-A895-A10059CE49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Past tense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9FE20-3FF3-A94E-A04B-53EEDD97AF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Tenses </a:t>
            </a:r>
          </a:p>
        </p:txBody>
      </p:sp>
    </p:spTree>
    <p:extLst>
      <p:ext uri="{BB962C8B-B14F-4D97-AF65-F5344CB8AC3E}">
        <p14:creationId xmlns:p14="http://schemas.microsoft.com/office/powerpoint/2010/main" val="3546111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E8DBB-4D25-DB4F-87B6-AC9312489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1081D-CB64-A14C-9064-71D28E5CC9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The lesson…….at 09.00 last Monday(start)</a:t>
            </a:r>
          </a:p>
          <a:p>
            <a:r>
              <a:rPr lang="en-ID" dirty="0"/>
              <a:t>I ……at home and……several email messages last night.(stay, write)</a:t>
            </a:r>
          </a:p>
          <a:p>
            <a:r>
              <a:rPr lang="en-ID" dirty="0"/>
              <a:t>He…..Angela on the street yesterday.(see)</a:t>
            </a:r>
          </a:p>
          <a:p>
            <a:r>
              <a:rPr lang="en-ID" dirty="0"/>
              <a:t>Kevin…….his lunch in the </a:t>
            </a:r>
            <a:r>
              <a:rPr lang="en-ID" dirty="0" err="1"/>
              <a:t>cafetaria</a:t>
            </a:r>
            <a:r>
              <a:rPr lang="en-ID" dirty="0"/>
              <a:t> at noon.(have, not)</a:t>
            </a:r>
          </a:p>
          <a:p>
            <a:r>
              <a:rPr lang="en-ID" dirty="0"/>
              <a:t>……the man……a lot of water after the race?(drink)</a:t>
            </a:r>
          </a:p>
          <a:p>
            <a:r>
              <a:rPr lang="en-ID" dirty="0"/>
              <a:t>I…….John your message.(give)</a:t>
            </a:r>
          </a:p>
          <a:p>
            <a:r>
              <a:rPr lang="en-ID" dirty="0"/>
              <a:t>Mrs. Reese finally……that beautiful house.(buy)</a:t>
            </a:r>
          </a:p>
          <a:p>
            <a:r>
              <a:rPr lang="en-ID" dirty="0"/>
              <a:t>Anne……the president speech on TV last night.(hear, not)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044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F93AB-0787-3E4C-A6B7-480BE390D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6CD78-BB35-B442-AAD9-EAE9DC027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Andreas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mengerjakan</a:t>
            </a:r>
            <a:r>
              <a:rPr lang="en-ID" dirty="0"/>
              <a:t> </a:t>
            </a:r>
            <a:r>
              <a:rPr lang="en-ID" dirty="0" err="1"/>
              <a:t>Prnya</a:t>
            </a:r>
            <a:r>
              <a:rPr lang="en-ID" dirty="0"/>
              <a:t> </a:t>
            </a:r>
            <a:r>
              <a:rPr lang="en-ID" dirty="0" err="1"/>
              <a:t>kemarin</a:t>
            </a:r>
            <a:r>
              <a:rPr lang="en-ID" dirty="0"/>
              <a:t>.</a:t>
            </a:r>
          </a:p>
          <a:p>
            <a:r>
              <a:rPr lang="en-ID" dirty="0" err="1"/>
              <a:t>Apakah</a:t>
            </a:r>
            <a:r>
              <a:rPr lang="en-ID" dirty="0"/>
              <a:t> Dian </a:t>
            </a:r>
            <a:r>
              <a:rPr lang="en-ID" dirty="0" err="1"/>
              <a:t>membawa</a:t>
            </a:r>
            <a:r>
              <a:rPr lang="en-ID" dirty="0"/>
              <a:t> </a:t>
            </a:r>
            <a:r>
              <a:rPr lang="en-ID" dirty="0" err="1"/>
              <a:t>buku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tadi</a:t>
            </a:r>
            <a:r>
              <a:rPr lang="en-ID" dirty="0"/>
              <a:t> </a:t>
            </a:r>
            <a:r>
              <a:rPr lang="en-ID" dirty="0" err="1"/>
              <a:t>malam</a:t>
            </a:r>
            <a:r>
              <a:rPr lang="en-ID" dirty="0"/>
              <a:t>?</a:t>
            </a:r>
          </a:p>
          <a:p>
            <a:r>
              <a:rPr lang="en-ID" dirty="0"/>
              <a:t>William </a:t>
            </a:r>
            <a:r>
              <a:rPr lang="en-ID" dirty="0" err="1"/>
              <a:t>meletakkan</a:t>
            </a:r>
            <a:r>
              <a:rPr lang="en-ID" dirty="0"/>
              <a:t> </a:t>
            </a:r>
            <a:r>
              <a:rPr lang="en-ID" dirty="0" err="1"/>
              <a:t>sepatunya</a:t>
            </a:r>
            <a:r>
              <a:rPr lang="en-ID" dirty="0"/>
              <a:t> </a:t>
            </a:r>
            <a:r>
              <a:rPr lang="en-ID" dirty="0" err="1"/>
              <a:t>dikotak</a:t>
            </a:r>
            <a:r>
              <a:rPr lang="en-ID" dirty="0"/>
              <a:t> </a:t>
            </a:r>
            <a:r>
              <a:rPr lang="en-ID" dirty="0" err="1"/>
              <a:t>merah</a:t>
            </a:r>
            <a:r>
              <a:rPr lang="en-ID" dirty="0"/>
              <a:t> </a:t>
            </a:r>
            <a:r>
              <a:rPr lang="en-ID" dirty="0" err="1"/>
              <a:t>dua</a:t>
            </a:r>
            <a:r>
              <a:rPr lang="en-ID" dirty="0"/>
              <a:t> </a:t>
            </a:r>
            <a:r>
              <a:rPr lang="en-ID" dirty="0" err="1"/>
              <a:t>hari</a:t>
            </a:r>
            <a:r>
              <a:rPr lang="en-ID" dirty="0"/>
              <a:t> yang </a:t>
            </a:r>
            <a:r>
              <a:rPr lang="en-ID" dirty="0" err="1"/>
              <a:t>lalu</a:t>
            </a:r>
            <a:r>
              <a:rPr lang="en-ID" dirty="0"/>
              <a:t>.</a:t>
            </a:r>
          </a:p>
          <a:p>
            <a:r>
              <a:rPr lang="en-ID" dirty="0"/>
              <a:t>Sherly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datang</a:t>
            </a:r>
            <a:r>
              <a:rPr lang="en-ID" dirty="0"/>
              <a:t> </a:t>
            </a:r>
            <a:r>
              <a:rPr lang="en-ID" dirty="0" err="1"/>
              <a:t>dipestaku</a:t>
            </a:r>
            <a:r>
              <a:rPr lang="en-ID" dirty="0"/>
              <a:t> </a:t>
            </a:r>
            <a:r>
              <a:rPr lang="en-ID" dirty="0" err="1"/>
              <a:t>seminggu</a:t>
            </a:r>
            <a:r>
              <a:rPr lang="en-ID" dirty="0"/>
              <a:t> yang </a:t>
            </a:r>
            <a:r>
              <a:rPr lang="en-ID" dirty="0" err="1"/>
              <a:t>lalu</a:t>
            </a:r>
            <a:r>
              <a:rPr lang="en-ID" dirty="0"/>
              <a:t>.</a:t>
            </a:r>
          </a:p>
          <a:p>
            <a:r>
              <a:rPr lang="en-ID" dirty="0"/>
              <a:t>Lolita </a:t>
            </a:r>
            <a:r>
              <a:rPr lang="en-ID" dirty="0" err="1"/>
              <a:t>menonton</a:t>
            </a:r>
            <a:r>
              <a:rPr lang="en-ID" dirty="0"/>
              <a:t> </a:t>
            </a:r>
            <a:r>
              <a:rPr lang="en-ID" dirty="0" err="1"/>
              <a:t>televisi</a:t>
            </a:r>
            <a:r>
              <a:rPr lang="en-ID" dirty="0"/>
              <a:t> </a:t>
            </a:r>
            <a:r>
              <a:rPr lang="en-ID" dirty="0" err="1"/>
              <a:t>tadi</a:t>
            </a:r>
            <a:r>
              <a:rPr lang="en-ID" dirty="0"/>
              <a:t> </a:t>
            </a:r>
            <a:r>
              <a:rPr lang="en-ID" dirty="0" err="1"/>
              <a:t>malam</a:t>
            </a:r>
            <a:endParaRPr lang="en-ID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679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F31B2-8796-BB49-80F1-5B97AD66C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F386F-E97B-FF4E-982F-A96FF8AF0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Past tense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kalimat</a:t>
            </a:r>
            <a:r>
              <a:rPr lang="en-ID" dirty="0"/>
              <a:t> tenses yang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menyatakan</a:t>
            </a:r>
            <a:r>
              <a:rPr lang="en-ID" dirty="0"/>
              <a:t> </a:t>
            </a:r>
            <a:r>
              <a:rPr lang="en-ID" dirty="0" err="1"/>
              <a:t>kejadian</a:t>
            </a:r>
            <a:r>
              <a:rPr lang="en-ID" dirty="0"/>
              <a:t> yang </a:t>
            </a:r>
            <a:r>
              <a:rPr lang="en-ID" dirty="0" err="1"/>
              <a:t>terjadi</a:t>
            </a:r>
            <a:r>
              <a:rPr lang="en-ID" dirty="0"/>
              <a:t> di masa </a:t>
            </a:r>
            <a:r>
              <a:rPr lang="en-ID" dirty="0" err="1"/>
              <a:t>lampau</a:t>
            </a:r>
            <a:r>
              <a:rPr lang="en-ID" dirty="0"/>
              <a:t> dan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berakhir</a:t>
            </a:r>
            <a:r>
              <a:rPr lang="en-ID" dirty="0"/>
              <a:t> di masa </a:t>
            </a:r>
            <a:r>
              <a:rPr lang="en-ID" dirty="0" err="1"/>
              <a:t>lampau</a:t>
            </a:r>
            <a:r>
              <a:rPr lang="en-ID" dirty="0"/>
              <a:t>.</a:t>
            </a:r>
          </a:p>
          <a:p>
            <a:r>
              <a:rPr lang="en-ID" dirty="0" err="1"/>
              <a:t>Ciri-ciri</a:t>
            </a:r>
            <a:r>
              <a:rPr lang="en-ID" dirty="0"/>
              <a:t> </a:t>
            </a:r>
            <a:r>
              <a:rPr lang="en-ID" dirty="0" err="1"/>
              <a:t>kalimat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past tense:</a:t>
            </a:r>
          </a:p>
          <a:p>
            <a:pPr>
              <a:buFont typeface="Wingdings" pitchFamily="2" charset="2"/>
              <a:buChar char="Ø"/>
            </a:pPr>
            <a:r>
              <a:rPr lang="en-ID" dirty="0"/>
              <a:t>Last </a:t>
            </a:r>
          </a:p>
          <a:p>
            <a:pPr>
              <a:buFont typeface="Wingdings" pitchFamily="2" charset="2"/>
              <a:buChar char="Ø"/>
            </a:pPr>
            <a:r>
              <a:rPr lang="en-ID" dirty="0"/>
              <a:t>Ago</a:t>
            </a:r>
          </a:p>
          <a:p>
            <a:pPr>
              <a:buFont typeface="Wingdings" pitchFamily="2" charset="2"/>
              <a:buChar char="Ø"/>
            </a:pPr>
            <a:r>
              <a:rPr lang="en-ID" dirty="0"/>
              <a:t>Yesterday</a:t>
            </a:r>
          </a:p>
          <a:p>
            <a:pPr marL="0" indent="0">
              <a:buNone/>
            </a:pPr>
            <a:endParaRPr lang="en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741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ED375-DBC3-6840-A77D-6DA2A37E4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Time….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D2539-EEAC-5B4F-9014-A7134949C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b="1" dirty="0" err="1"/>
              <a:t>frekuensi</a:t>
            </a:r>
            <a:r>
              <a:rPr lang="en-ID" dirty="0"/>
              <a:t>: </a:t>
            </a:r>
            <a:r>
              <a:rPr lang="en-ID" i="1" dirty="0"/>
              <a:t>often, sometimes, always</a:t>
            </a:r>
            <a:br>
              <a:rPr lang="en-ID" dirty="0"/>
            </a:br>
            <a:r>
              <a:rPr lang="en-ID" dirty="0"/>
              <a:t>I sometimes </a:t>
            </a:r>
            <a:r>
              <a:rPr lang="en-ID" b="1" dirty="0"/>
              <a:t>walked</a:t>
            </a:r>
            <a:r>
              <a:rPr lang="en-ID" dirty="0"/>
              <a:t> home at lunchtime.</a:t>
            </a:r>
            <a:br>
              <a:rPr lang="en-ID" dirty="0"/>
            </a:br>
            <a:r>
              <a:rPr lang="en-ID" dirty="0"/>
              <a:t>I often </a:t>
            </a:r>
            <a:r>
              <a:rPr lang="en-ID" b="1" dirty="0"/>
              <a:t>brought</a:t>
            </a:r>
            <a:r>
              <a:rPr lang="en-ID" dirty="0"/>
              <a:t> my lunch to school.</a:t>
            </a:r>
          </a:p>
          <a:p>
            <a:r>
              <a:rPr lang="en-ID" b="1" dirty="0" err="1"/>
              <a:t>waktu</a:t>
            </a:r>
            <a:r>
              <a:rPr lang="en-ID" b="1" dirty="0"/>
              <a:t> yang </a:t>
            </a:r>
            <a:r>
              <a:rPr lang="en-ID" b="1" dirty="0" err="1"/>
              <a:t>spesifik</a:t>
            </a:r>
            <a:r>
              <a:rPr lang="en-ID" b="1" dirty="0"/>
              <a:t> </a:t>
            </a:r>
            <a:r>
              <a:rPr lang="en-ID" b="1" dirty="0" err="1"/>
              <a:t>atau</a:t>
            </a:r>
            <a:r>
              <a:rPr lang="en-ID" b="1" dirty="0"/>
              <a:t> </a:t>
            </a:r>
            <a:r>
              <a:rPr lang="en-ID" b="1" dirty="0" err="1"/>
              <a:t>jelas</a:t>
            </a:r>
            <a:r>
              <a:rPr lang="en-ID" dirty="0"/>
              <a:t>: </a:t>
            </a:r>
            <a:r>
              <a:rPr lang="en-ID" i="1" dirty="0"/>
              <a:t>last week, when I was a child, yesterday, six weeks ago</a:t>
            </a:r>
            <a:br>
              <a:rPr lang="en-ID" dirty="0"/>
            </a:br>
            <a:r>
              <a:rPr lang="en-ID" dirty="0"/>
              <a:t>We </a:t>
            </a:r>
            <a:r>
              <a:rPr lang="en-ID" b="1" dirty="0"/>
              <a:t>saw</a:t>
            </a:r>
            <a:r>
              <a:rPr lang="en-ID" dirty="0"/>
              <a:t> a good film </a:t>
            </a:r>
            <a:r>
              <a:rPr lang="en-ID" i="1" dirty="0"/>
              <a:t>last week</a:t>
            </a:r>
            <a:r>
              <a:rPr lang="en-ID" dirty="0"/>
              <a:t>.</a:t>
            </a:r>
            <a:br>
              <a:rPr lang="en-ID" dirty="0"/>
            </a:br>
            <a:r>
              <a:rPr lang="en-ID" i="1" dirty="0"/>
              <a:t>Yesterday</a:t>
            </a:r>
            <a:r>
              <a:rPr lang="en-ID" dirty="0"/>
              <a:t>, I </a:t>
            </a:r>
            <a:r>
              <a:rPr lang="en-ID" b="1" dirty="0"/>
              <a:t>arrived</a:t>
            </a:r>
            <a:r>
              <a:rPr lang="en-ID" dirty="0"/>
              <a:t> in Geneva.</a:t>
            </a:r>
            <a:br>
              <a:rPr lang="en-ID" dirty="0"/>
            </a:br>
            <a:r>
              <a:rPr lang="en-ID" dirty="0"/>
              <a:t>She </a:t>
            </a:r>
            <a:r>
              <a:rPr lang="en-ID" b="1" dirty="0"/>
              <a:t>finished</a:t>
            </a:r>
            <a:r>
              <a:rPr lang="en-ID" dirty="0"/>
              <a:t> her work </a:t>
            </a:r>
            <a:r>
              <a:rPr lang="en-ID" dirty="0" err="1"/>
              <a:t>at</a:t>
            </a:r>
            <a:r>
              <a:rPr lang="en-ID" i="1" dirty="0" err="1"/>
              <a:t>seven</a:t>
            </a:r>
            <a:r>
              <a:rPr lang="en-ID" i="1" dirty="0"/>
              <a:t> o'clock</a:t>
            </a:r>
            <a:br>
              <a:rPr lang="en-ID" dirty="0"/>
            </a:br>
            <a:r>
              <a:rPr lang="en-ID" dirty="0"/>
              <a:t>I </a:t>
            </a:r>
            <a:r>
              <a:rPr lang="en-ID" b="1" dirty="0"/>
              <a:t>went</a:t>
            </a:r>
            <a:r>
              <a:rPr lang="en-ID" dirty="0"/>
              <a:t> to the theatre </a:t>
            </a:r>
            <a:r>
              <a:rPr lang="en-ID" i="1" dirty="0"/>
              <a:t>last night </a:t>
            </a:r>
            <a:endParaRPr lang="en-ID" dirty="0"/>
          </a:p>
          <a:p>
            <a:r>
              <a:rPr lang="en-ID" b="1" dirty="0" err="1"/>
              <a:t>waktu</a:t>
            </a:r>
            <a:r>
              <a:rPr lang="en-ID" b="1" dirty="0"/>
              <a:t> yang </a:t>
            </a:r>
            <a:r>
              <a:rPr lang="en-ID" b="1" dirty="0" err="1"/>
              <a:t>tidak</a:t>
            </a:r>
            <a:r>
              <a:rPr lang="en-ID" b="1" dirty="0"/>
              <a:t> </a:t>
            </a:r>
            <a:r>
              <a:rPr lang="en-ID" b="1" dirty="0" err="1"/>
              <a:t>spesifik</a:t>
            </a:r>
            <a:r>
              <a:rPr lang="en-ID" b="1" dirty="0"/>
              <a:t> </a:t>
            </a:r>
            <a:r>
              <a:rPr lang="en-ID" b="1" dirty="0" err="1"/>
              <a:t>atau</a:t>
            </a:r>
            <a:r>
              <a:rPr lang="en-ID" b="1" dirty="0"/>
              <a:t> </a:t>
            </a:r>
            <a:r>
              <a:rPr lang="en-ID" b="1" dirty="0" err="1"/>
              <a:t>tidak</a:t>
            </a:r>
            <a:r>
              <a:rPr lang="en-ID" b="1" dirty="0"/>
              <a:t> </a:t>
            </a:r>
            <a:r>
              <a:rPr lang="en-ID" b="1" dirty="0" err="1"/>
              <a:t>jelas</a:t>
            </a:r>
            <a:r>
              <a:rPr lang="en-ID" dirty="0"/>
              <a:t>: </a:t>
            </a:r>
            <a:r>
              <a:rPr lang="en-ID" i="1" dirty="0"/>
              <a:t>the other day, ages ago, a long time ago</a:t>
            </a:r>
            <a:br>
              <a:rPr lang="en-ID" dirty="0"/>
            </a:br>
            <a:r>
              <a:rPr lang="en-ID" dirty="0"/>
              <a:t>People </a:t>
            </a:r>
            <a:r>
              <a:rPr lang="en-ID" b="1" dirty="0"/>
              <a:t>lived</a:t>
            </a:r>
            <a:r>
              <a:rPr lang="en-ID" dirty="0"/>
              <a:t> in caves a </a:t>
            </a:r>
            <a:r>
              <a:rPr lang="en-ID" i="1" dirty="0"/>
              <a:t>long time ago</a:t>
            </a:r>
            <a:r>
              <a:rPr lang="en-ID" dirty="0"/>
              <a:t>.</a:t>
            </a:r>
            <a:br>
              <a:rPr lang="en-ID" dirty="0"/>
            </a:br>
            <a:r>
              <a:rPr lang="en-ID" dirty="0"/>
              <a:t>She </a:t>
            </a:r>
            <a:r>
              <a:rPr lang="en-ID" b="1" dirty="0"/>
              <a:t>played</a:t>
            </a:r>
            <a:r>
              <a:rPr lang="en-ID" dirty="0"/>
              <a:t> the piano </a:t>
            </a:r>
            <a:r>
              <a:rPr lang="en-ID" i="1" dirty="0"/>
              <a:t>when she was a child</a:t>
            </a:r>
            <a:r>
              <a:rPr lang="en-ID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711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C8BC1-4CBB-7945-8E7A-5B41BAB7A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Formula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D7423-115A-D844-ABC8-B0CDB5908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645920"/>
            <a:ext cx="11677650" cy="452628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ID" dirty="0"/>
          </a:p>
          <a:p>
            <a:r>
              <a:rPr lang="en-ID" sz="7200" b="1" dirty="0"/>
              <a:t>S + Verb 2 + O</a:t>
            </a:r>
            <a:endParaRPr lang="en-ID" sz="7200" dirty="0"/>
          </a:p>
          <a:p>
            <a:r>
              <a:rPr lang="en-ID" sz="7200" dirty="0" err="1"/>
              <a:t>Dalam</a:t>
            </a:r>
            <a:r>
              <a:rPr lang="en-ID" sz="7200" dirty="0"/>
              <a:t> </a:t>
            </a:r>
            <a:r>
              <a:rPr lang="en-ID" sz="7200" dirty="0" err="1"/>
              <a:t>kalimat</a:t>
            </a:r>
            <a:r>
              <a:rPr lang="en-ID" sz="7200" dirty="0"/>
              <a:t> simple past tense, kata </a:t>
            </a:r>
            <a:r>
              <a:rPr lang="en-ID" sz="7200" dirty="0" err="1"/>
              <a:t>kerja</a:t>
            </a:r>
            <a:r>
              <a:rPr lang="en-ID" sz="7200" dirty="0"/>
              <a:t> / verb yang </a:t>
            </a:r>
            <a:r>
              <a:rPr lang="en-ID" sz="7200" dirty="0" err="1"/>
              <a:t>digunakan</a:t>
            </a:r>
            <a:r>
              <a:rPr lang="en-ID" sz="7200" dirty="0"/>
              <a:t> </a:t>
            </a:r>
            <a:r>
              <a:rPr lang="en-ID" sz="7200" dirty="0" err="1"/>
              <a:t>merupakan</a:t>
            </a:r>
            <a:r>
              <a:rPr lang="en-ID" sz="7200" dirty="0"/>
              <a:t> </a:t>
            </a:r>
            <a:r>
              <a:rPr lang="en-ID" sz="7200" dirty="0" err="1"/>
              <a:t>bentuk</a:t>
            </a:r>
            <a:r>
              <a:rPr lang="en-ID" sz="7200" dirty="0"/>
              <a:t> kata </a:t>
            </a:r>
            <a:r>
              <a:rPr lang="en-ID" sz="7200" dirty="0" err="1"/>
              <a:t>kerja</a:t>
            </a:r>
            <a:r>
              <a:rPr lang="en-ID" sz="7200" dirty="0"/>
              <a:t>  </a:t>
            </a:r>
            <a:r>
              <a:rPr lang="en-ID" sz="7200" dirty="0" err="1"/>
              <a:t>kedua</a:t>
            </a:r>
            <a:r>
              <a:rPr lang="en-ID" sz="7200" dirty="0"/>
              <a:t>. </a:t>
            </a:r>
            <a:r>
              <a:rPr lang="en-ID" sz="7200" dirty="0" err="1"/>
              <a:t>Terdapat</a:t>
            </a:r>
            <a:r>
              <a:rPr lang="en-ID" sz="7200" dirty="0"/>
              <a:t> 2 </a:t>
            </a:r>
            <a:r>
              <a:rPr lang="en-ID" sz="7200" dirty="0" err="1"/>
              <a:t>jenis</a:t>
            </a:r>
            <a:r>
              <a:rPr lang="en-ID" sz="7200" dirty="0"/>
              <a:t> kata </a:t>
            </a:r>
            <a:r>
              <a:rPr lang="en-ID" sz="7200" dirty="0" err="1"/>
              <a:t>kerja</a:t>
            </a:r>
            <a:r>
              <a:rPr lang="en-ID" sz="7200" dirty="0"/>
              <a:t> / Verb, </a:t>
            </a:r>
            <a:r>
              <a:rPr lang="en-ID" sz="7200" dirty="0" err="1"/>
              <a:t>yakni</a:t>
            </a:r>
            <a:r>
              <a:rPr lang="en-ID" sz="7200" dirty="0"/>
              <a:t> Regular Verb dan Irregular Verb. </a:t>
            </a:r>
            <a:r>
              <a:rPr lang="en-ID" sz="7200" dirty="0" err="1"/>
              <a:t>Untuk</a:t>
            </a:r>
            <a:r>
              <a:rPr lang="en-ID" sz="7200" dirty="0"/>
              <a:t> regular verb, </a:t>
            </a:r>
            <a:r>
              <a:rPr lang="en-ID" sz="7200" dirty="0" err="1"/>
              <a:t>tambahkan</a:t>
            </a:r>
            <a:r>
              <a:rPr lang="en-ID" sz="7200" dirty="0"/>
              <a:t> </a:t>
            </a:r>
            <a:r>
              <a:rPr lang="en-ID" sz="7200" b="1" dirty="0"/>
              <a:t>-ed</a:t>
            </a:r>
            <a:r>
              <a:rPr lang="en-ID" sz="7200" dirty="0"/>
              <a:t> / </a:t>
            </a:r>
            <a:r>
              <a:rPr lang="en-ID" sz="7200" b="1" dirty="0"/>
              <a:t>-d</a:t>
            </a:r>
            <a:r>
              <a:rPr lang="en-ID" sz="7200" dirty="0"/>
              <a:t> </a:t>
            </a:r>
            <a:r>
              <a:rPr lang="en-ID" sz="7200" dirty="0" err="1"/>
              <a:t>dibelakang</a:t>
            </a:r>
            <a:r>
              <a:rPr lang="en-ID" sz="7200" dirty="0"/>
              <a:t> </a:t>
            </a:r>
            <a:r>
              <a:rPr lang="en-ID" sz="7200" dirty="0" err="1"/>
              <a:t>setelah</a:t>
            </a:r>
            <a:r>
              <a:rPr lang="en-ID" sz="7200" dirty="0"/>
              <a:t> kata </a:t>
            </a:r>
            <a:r>
              <a:rPr lang="en-ID" sz="7200" dirty="0" err="1"/>
              <a:t>kerja</a:t>
            </a:r>
            <a:r>
              <a:rPr lang="en-ID" sz="7200" dirty="0"/>
              <a:t> </a:t>
            </a:r>
            <a:r>
              <a:rPr lang="en-ID" sz="7200" dirty="0" err="1"/>
              <a:t>bentuk</a:t>
            </a:r>
            <a:r>
              <a:rPr lang="en-ID" sz="7200" dirty="0"/>
              <a:t> </a:t>
            </a:r>
            <a:r>
              <a:rPr lang="en-ID" sz="7200" dirty="0" err="1"/>
              <a:t>pertama</a:t>
            </a:r>
            <a:r>
              <a:rPr lang="en-ID" sz="7200" dirty="0"/>
              <a:t>. </a:t>
            </a:r>
            <a:r>
              <a:rPr lang="en-ID" sz="7200" dirty="0" err="1"/>
              <a:t>Sebagai</a:t>
            </a:r>
            <a:r>
              <a:rPr lang="en-ID" sz="7200" dirty="0"/>
              <a:t> </a:t>
            </a:r>
            <a:r>
              <a:rPr lang="en-ID" sz="7200" dirty="0" err="1"/>
              <a:t>contoh</a:t>
            </a:r>
            <a:endParaRPr lang="en-ID" sz="7200" dirty="0"/>
          </a:p>
          <a:p>
            <a:r>
              <a:rPr lang="en-ID" sz="7200" dirty="0"/>
              <a:t>Stay -&gt; stayed (</a:t>
            </a:r>
            <a:r>
              <a:rPr lang="en-ID" sz="7200" dirty="0" err="1"/>
              <a:t>Tinggal</a:t>
            </a:r>
            <a:r>
              <a:rPr lang="en-ID" sz="7200" dirty="0"/>
              <a:t>)</a:t>
            </a:r>
          </a:p>
          <a:p>
            <a:r>
              <a:rPr lang="en-ID" sz="7200" dirty="0"/>
              <a:t>Punch -&gt; Punched (</a:t>
            </a:r>
            <a:r>
              <a:rPr lang="en-ID" sz="7200" dirty="0" err="1"/>
              <a:t>Memukul</a:t>
            </a:r>
            <a:r>
              <a:rPr lang="en-ID" sz="7200" dirty="0"/>
              <a:t>)</a:t>
            </a:r>
          </a:p>
          <a:p>
            <a:r>
              <a:rPr lang="en-ID" sz="7200" dirty="0"/>
              <a:t>Play -&gt; Played (</a:t>
            </a:r>
            <a:r>
              <a:rPr lang="en-ID" sz="7200" dirty="0" err="1"/>
              <a:t>Bermain</a:t>
            </a:r>
            <a:r>
              <a:rPr lang="en-ID" sz="7200" dirty="0"/>
              <a:t>)</a:t>
            </a:r>
          </a:p>
          <a:p>
            <a:r>
              <a:rPr lang="en-ID" sz="7200" dirty="0"/>
              <a:t>Touch -&gt; Touched (</a:t>
            </a:r>
            <a:r>
              <a:rPr lang="en-ID" sz="7200" dirty="0" err="1"/>
              <a:t>Menyentuh</a:t>
            </a:r>
            <a:r>
              <a:rPr lang="en-ID" sz="7200" dirty="0"/>
              <a:t>)</a:t>
            </a:r>
          </a:p>
          <a:p>
            <a:r>
              <a:rPr lang="en-ID" sz="7200" dirty="0" err="1"/>
              <a:t>Untuk</a:t>
            </a:r>
            <a:r>
              <a:rPr lang="en-ID" sz="7200" dirty="0"/>
              <a:t> </a:t>
            </a:r>
            <a:r>
              <a:rPr lang="en-ID" sz="7200" i="1" dirty="0"/>
              <a:t>Irregular verb</a:t>
            </a:r>
            <a:r>
              <a:rPr lang="en-ID" sz="7200" dirty="0"/>
              <a:t> , </a:t>
            </a:r>
            <a:r>
              <a:rPr lang="en-ID" sz="7200" dirty="0" err="1"/>
              <a:t>termasuk</a:t>
            </a:r>
            <a:r>
              <a:rPr lang="en-ID" sz="7200" dirty="0"/>
              <a:t> </a:t>
            </a:r>
            <a:r>
              <a:rPr lang="en-ID" sz="7200" dirty="0" err="1"/>
              <a:t>didalamnya</a:t>
            </a:r>
            <a:r>
              <a:rPr lang="en-ID" sz="7200" dirty="0"/>
              <a:t> to be, </a:t>
            </a:r>
            <a:r>
              <a:rPr lang="en-ID" sz="7200" dirty="0" err="1"/>
              <a:t>bentuk</a:t>
            </a:r>
            <a:r>
              <a:rPr lang="en-ID" sz="7200" dirty="0"/>
              <a:t> kata </a:t>
            </a:r>
            <a:r>
              <a:rPr lang="en-ID" sz="7200" dirty="0" err="1"/>
              <a:t>kerja</a:t>
            </a:r>
            <a:r>
              <a:rPr lang="en-ID" sz="7200" dirty="0"/>
              <a:t> </a:t>
            </a:r>
            <a:r>
              <a:rPr lang="en-ID" sz="7200" dirty="0" err="1"/>
              <a:t>keduanya</a:t>
            </a:r>
            <a:r>
              <a:rPr lang="en-ID" sz="7200" dirty="0"/>
              <a:t> </a:t>
            </a:r>
            <a:r>
              <a:rPr lang="en-ID" sz="7200" dirty="0" err="1"/>
              <a:t>sangat</a:t>
            </a:r>
            <a:r>
              <a:rPr lang="en-ID" sz="7200" dirty="0"/>
              <a:t> </a:t>
            </a:r>
            <a:r>
              <a:rPr lang="en-ID" sz="7200" dirty="0" err="1"/>
              <a:t>berbeda</a:t>
            </a:r>
            <a:r>
              <a:rPr lang="en-ID" sz="7200" dirty="0"/>
              <a:t>. </a:t>
            </a:r>
            <a:r>
              <a:rPr lang="en-ID" sz="7200" dirty="0" err="1"/>
              <a:t>Sebagai</a:t>
            </a:r>
            <a:r>
              <a:rPr lang="en-ID" sz="7200" dirty="0"/>
              <a:t> </a:t>
            </a:r>
            <a:r>
              <a:rPr lang="en-ID" sz="7200" dirty="0" err="1"/>
              <a:t>contoh</a:t>
            </a:r>
            <a:r>
              <a:rPr lang="en-ID" sz="7200" dirty="0"/>
              <a:t> :</a:t>
            </a:r>
          </a:p>
          <a:p>
            <a:r>
              <a:rPr lang="en-ID" sz="7200" dirty="0"/>
              <a:t>Awake -&gt; Awoke (</a:t>
            </a:r>
            <a:r>
              <a:rPr lang="en-ID" sz="7200" dirty="0" err="1"/>
              <a:t>Terbangun</a:t>
            </a:r>
            <a:r>
              <a:rPr lang="en-ID" sz="7200" dirty="0"/>
              <a:t>)</a:t>
            </a:r>
          </a:p>
          <a:p>
            <a:r>
              <a:rPr lang="en-ID" sz="7200" dirty="0"/>
              <a:t>Begin -&gt; Began (</a:t>
            </a:r>
            <a:r>
              <a:rPr lang="en-ID" sz="7200" dirty="0" err="1"/>
              <a:t>Memulai</a:t>
            </a:r>
            <a:r>
              <a:rPr lang="en-ID" sz="7200" dirty="0"/>
              <a:t>)</a:t>
            </a:r>
          </a:p>
          <a:p>
            <a:r>
              <a:rPr lang="en-ID" sz="7200" dirty="0"/>
              <a:t>Drink -&gt; Drank (</a:t>
            </a:r>
            <a:r>
              <a:rPr lang="en-ID" sz="7200" dirty="0" err="1"/>
              <a:t>Minum</a:t>
            </a:r>
            <a:r>
              <a:rPr lang="en-ID" sz="7200" dirty="0"/>
              <a:t>)</a:t>
            </a:r>
          </a:p>
          <a:p>
            <a:r>
              <a:rPr lang="en-ID" sz="7200" dirty="0"/>
              <a:t>Eat -&gt; ate (</a:t>
            </a:r>
            <a:r>
              <a:rPr lang="en-ID" sz="7200" dirty="0" err="1"/>
              <a:t>Makan</a:t>
            </a:r>
            <a:r>
              <a:rPr lang="en-ID" sz="7200" dirty="0"/>
              <a:t>)</a:t>
            </a:r>
          </a:p>
          <a:p>
            <a:r>
              <a:rPr lang="en-ID" sz="7200" dirty="0"/>
              <a:t>Run -&gt; ran (</a:t>
            </a:r>
            <a:r>
              <a:rPr lang="en-ID" sz="7200" dirty="0" err="1"/>
              <a:t>Berlari</a:t>
            </a:r>
            <a:r>
              <a:rPr lang="en-ID" sz="7200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444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E9818-1A7E-9843-93E0-CEB173DD9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ED215-551D-BA41-9B6D-7A93E46D1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Namun</a:t>
            </a:r>
            <a:r>
              <a:rPr lang="en-ID" dirty="0"/>
              <a:t>,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sebagian</a:t>
            </a:r>
            <a:r>
              <a:rPr lang="en-ID" dirty="0"/>
              <a:t> </a:t>
            </a:r>
            <a:r>
              <a:rPr lang="en-ID" i="1" dirty="0"/>
              <a:t>Irregular verb</a:t>
            </a:r>
            <a:r>
              <a:rPr lang="en-ID" dirty="0"/>
              <a:t> yang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kata </a:t>
            </a:r>
            <a:r>
              <a:rPr lang="en-ID" dirty="0" err="1"/>
              <a:t>kerja</a:t>
            </a:r>
            <a:r>
              <a:rPr lang="en-ID" dirty="0"/>
              <a:t> yang </a:t>
            </a:r>
            <a:r>
              <a:rPr lang="en-ID" dirty="0" err="1"/>
              <a:t>sama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kata </a:t>
            </a:r>
            <a:r>
              <a:rPr lang="en-ID" dirty="0" err="1"/>
              <a:t>kerja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.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contoh</a:t>
            </a:r>
            <a:r>
              <a:rPr lang="en-ID" dirty="0"/>
              <a:t>:</a:t>
            </a:r>
          </a:p>
          <a:p>
            <a:r>
              <a:rPr lang="en-ID" dirty="0"/>
              <a:t>Put -&gt; Put (</a:t>
            </a:r>
            <a:r>
              <a:rPr lang="en-ID" dirty="0" err="1"/>
              <a:t>Meletakkan</a:t>
            </a:r>
            <a:r>
              <a:rPr lang="en-ID" dirty="0"/>
              <a:t>)</a:t>
            </a:r>
          </a:p>
          <a:p>
            <a:r>
              <a:rPr lang="en-ID" dirty="0"/>
              <a:t>Split -&gt; Split (</a:t>
            </a:r>
            <a:r>
              <a:rPr lang="en-ID" dirty="0" err="1"/>
              <a:t>Membagi</a:t>
            </a:r>
            <a:r>
              <a:rPr lang="en-ID" dirty="0"/>
              <a:t>)</a:t>
            </a:r>
          </a:p>
          <a:p>
            <a:r>
              <a:rPr lang="en-ID" dirty="0"/>
              <a:t>Spread -&gt; Spread (</a:t>
            </a:r>
            <a:r>
              <a:rPr lang="en-ID" dirty="0" err="1"/>
              <a:t>Menyebarkan</a:t>
            </a:r>
            <a:r>
              <a:rPr lang="en-ID" dirty="0"/>
              <a:t>)</a:t>
            </a:r>
          </a:p>
          <a:p>
            <a:r>
              <a:rPr lang="en-ID" dirty="0"/>
              <a:t>Set -&gt; Set (</a:t>
            </a:r>
            <a:r>
              <a:rPr lang="en-ID" dirty="0" err="1"/>
              <a:t>Mengatur</a:t>
            </a:r>
            <a:r>
              <a:rPr lang="en-ID" dirty="0"/>
              <a:t>)</a:t>
            </a:r>
          </a:p>
          <a:p>
            <a:r>
              <a:rPr lang="en-ID" dirty="0"/>
              <a:t>Cut -&gt; Cut (</a:t>
            </a:r>
            <a:r>
              <a:rPr lang="en-ID" dirty="0" err="1"/>
              <a:t>Memotong</a:t>
            </a:r>
            <a:r>
              <a:rPr lang="en-ID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414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14AE6-C7FC-D048-ABBE-15992C518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00178"/>
            <a:ext cx="10058400" cy="1191512"/>
          </a:xfrm>
        </p:spPr>
        <p:txBody>
          <a:bodyPr>
            <a:normAutofit fontScale="90000"/>
          </a:bodyPr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sz="3600" b="1" cap="none" dirty="0">
                <a:solidFill>
                  <a:srgbClr val="191919"/>
                </a:solidFill>
                <a:latin typeface="EF Circular Latin"/>
              </a:rPr>
              <a:t>Pola </a:t>
            </a:r>
            <a:r>
              <a:rPr lang="en-US" altLang="en-US" sz="3600" b="1" cap="none" dirty="0" err="1">
                <a:solidFill>
                  <a:srgbClr val="191919"/>
                </a:solidFill>
                <a:latin typeface="EF Circular Latin"/>
              </a:rPr>
              <a:t>dari</a:t>
            </a:r>
            <a:r>
              <a:rPr lang="en-US" altLang="en-US" sz="3600" b="1" cap="none" dirty="0">
                <a:solidFill>
                  <a:srgbClr val="191919"/>
                </a:solidFill>
                <a:latin typeface="EF Circular Latin"/>
              </a:rPr>
              <a:t> simple past tense </a:t>
            </a:r>
            <a:br>
              <a:rPr lang="en-US" altLang="en-US" sz="3600" b="1" cap="none" dirty="0">
                <a:solidFill>
                  <a:srgbClr val="191919"/>
                </a:solidFill>
                <a:latin typeface="EF Circular Latin"/>
              </a:rPr>
            </a:br>
            <a:r>
              <a:rPr lang="en-US" altLang="en-US" sz="3600" b="1" cap="none" dirty="0" err="1">
                <a:solidFill>
                  <a:srgbClr val="191919"/>
                </a:solidFill>
                <a:latin typeface="EF Circular Latin"/>
              </a:rPr>
              <a:t>untuk</a:t>
            </a:r>
            <a:r>
              <a:rPr lang="en-US" altLang="en-US" sz="3600" b="1" cap="none" dirty="0">
                <a:solidFill>
                  <a:srgbClr val="191919"/>
                </a:solidFill>
                <a:latin typeface="EF Circular Latin"/>
              </a:rPr>
              <a:t> kata </a:t>
            </a:r>
            <a:r>
              <a:rPr lang="en-US" altLang="en-US" sz="3600" b="1" cap="none" dirty="0" err="1">
                <a:solidFill>
                  <a:srgbClr val="191919"/>
                </a:solidFill>
                <a:latin typeface="EF Circular Latin"/>
              </a:rPr>
              <a:t>kerja</a:t>
            </a:r>
            <a:r>
              <a:rPr lang="en-US" altLang="en-US" sz="3600" b="1" cap="none" dirty="0">
                <a:solidFill>
                  <a:srgbClr val="191919"/>
                </a:solidFill>
                <a:latin typeface="EF Circular Latin"/>
              </a:rPr>
              <a:t> </a:t>
            </a:r>
            <a:r>
              <a:rPr lang="en-US" altLang="en-US" sz="3600" b="1" cap="none" dirty="0" err="1">
                <a:solidFill>
                  <a:srgbClr val="191919"/>
                </a:solidFill>
                <a:latin typeface="EF Circular Latin"/>
              </a:rPr>
              <a:t>beraturan</a:t>
            </a:r>
            <a:br>
              <a:rPr lang="en-US" altLang="en-US" b="1" cap="none" dirty="0">
                <a:solidFill>
                  <a:srgbClr val="191919"/>
                </a:solidFill>
                <a:latin typeface="EF Circular Latin"/>
              </a:rPr>
            </a:br>
            <a:br>
              <a:rPr lang="en-US" altLang="en-US" cap="none" dirty="0">
                <a:solidFill>
                  <a:schemeClr val="tx1"/>
                </a:solidFill>
                <a:latin typeface="Arial" panose="020B0604020202020204" pitchFamily="34" charset="0"/>
              </a:rPr>
            </a:b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C95EB8E-F9F6-A145-9907-730EE4B3D8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0017222"/>
              </p:ext>
            </p:extLst>
          </p:nvPr>
        </p:nvGraphicFramePr>
        <p:xfrm>
          <a:off x="1285829" y="1611630"/>
          <a:ext cx="9046890" cy="4469124"/>
        </p:xfrm>
        <a:graphic>
          <a:graphicData uri="http://schemas.openxmlformats.org/drawingml/2006/table">
            <a:tbl>
              <a:tblPr/>
              <a:tblGrid>
                <a:gridCol w="3015630">
                  <a:extLst>
                    <a:ext uri="{9D8B030D-6E8A-4147-A177-3AD203B41FA5}">
                      <a16:colId xmlns:a16="http://schemas.microsoft.com/office/drawing/2014/main" val="1040233950"/>
                    </a:ext>
                  </a:extLst>
                </a:gridCol>
                <a:gridCol w="3015630">
                  <a:extLst>
                    <a:ext uri="{9D8B030D-6E8A-4147-A177-3AD203B41FA5}">
                      <a16:colId xmlns:a16="http://schemas.microsoft.com/office/drawing/2014/main" val="1636820989"/>
                    </a:ext>
                  </a:extLst>
                </a:gridCol>
                <a:gridCol w="3015630">
                  <a:extLst>
                    <a:ext uri="{9D8B030D-6E8A-4147-A177-3AD203B41FA5}">
                      <a16:colId xmlns:a16="http://schemas.microsoft.com/office/drawing/2014/main" val="646845099"/>
                    </a:ext>
                  </a:extLst>
                </a:gridCol>
              </a:tblGrid>
              <a:tr h="372427">
                <a:tc gridSpan="3">
                  <a:txBody>
                    <a:bodyPr/>
                    <a:lstStyle/>
                    <a:p>
                      <a:pPr fontAlgn="t"/>
                      <a:r>
                        <a:rPr lang="en-ID" sz="1600" b="1" dirty="0" err="1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Positif</a:t>
                      </a:r>
                      <a:endParaRPr lang="en-ID" sz="1600" dirty="0">
                        <a:solidFill>
                          <a:srgbClr val="191919"/>
                        </a:solidFill>
                        <a:effectLst/>
                        <a:latin typeface="EF Circular Latin"/>
                      </a:endParaRPr>
                    </a:p>
                  </a:txBody>
                  <a:tcPr marL="60287" marR="60287" marT="60287" marB="60287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915715"/>
                  </a:ext>
                </a:extLst>
              </a:tr>
              <a:tr h="372427">
                <a:tc>
                  <a:txBody>
                    <a:bodyPr/>
                    <a:lstStyle/>
                    <a:p>
                      <a:pPr fontAlgn="t"/>
                      <a:r>
                        <a:rPr lang="en-ID" sz="1600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Subjek</a:t>
                      </a:r>
                    </a:p>
                  </a:txBody>
                  <a:tcPr marL="60287" marR="60287" marT="60287" marB="60287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sz="1600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+ kata kerja (verb) + ed</a:t>
                      </a:r>
                    </a:p>
                  </a:txBody>
                  <a:tcPr marL="60287" marR="60287" marT="60287" marB="60287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sz="1600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 </a:t>
                      </a:r>
                    </a:p>
                  </a:txBody>
                  <a:tcPr marL="60287" marR="60287" marT="60287" marB="60287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7912587"/>
                  </a:ext>
                </a:extLst>
              </a:tr>
              <a:tr h="372427">
                <a:tc>
                  <a:txBody>
                    <a:bodyPr/>
                    <a:lstStyle/>
                    <a:p>
                      <a:pPr fontAlgn="t"/>
                      <a:r>
                        <a:rPr lang="en-ID" sz="1600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I</a:t>
                      </a:r>
                    </a:p>
                  </a:txBody>
                  <a:tcPr marL="60287" marR="60287" marT="60287" marB="60287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sz="1600" dirty="0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skipped.</a:t>
                      </a:r>
                    </a:p>
                  </a:txBody>
                  <a:tcPr marL="60287" marR="60287" marT="60287" marB="60287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sz="1600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 </a:t>
                      </a:r>
                    </a:p>
                  </a:txBody>
                  <a:tcPr marL="60287" marR="60287" marT="60287" marB="60287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4803185"/>
                  </a:ext>
                </a:extLst>
              </a:tr>
              <a:tr h="372427">
                <a:tc gridSpan="3">
                  <a:txBody>
                    <a:bodyPr/>
                    <a:lstStyle/>
                    <a:p>
                      <a:pPr fontAlgn="t"/>
                      <a:r>
                        <a:rPr lang="en-ID" sz="1600" b="1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Negatif</a:t>
                      </a:r>
                      <a:endParaRPr lang="en-ID" sz="1600">
                        <a:solidFill>
                          <a:srgbClr val="191919"/>
                        </a:solidFill>
                        <a:effectLst/>
                        <a:latin typeface="EF Circular Latin"/>
                      </a:endParaRPr>
                    </a:p>
                  </a:txBody>
                  <a:tcPr marL="60287" marR="60287" marT="60287" marB="60287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860821"/>
                  </a:ext>
                </a:extLst>
              </a:tr>
              <a:tr h="372427">
                <a:tc>
                  <a:txBody>
                    <a:bodyPr/>
                    <a:lstStyle/>
                    <a:p>
                      <a:pPr fontAlgn="t"/>
                      <a:r>
                        <a:rPr lang="en-ID" sz="1600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Subjek</a:t>
                      </a:r>
                    </a:p>
                  </a:txBody>
                  <a:tcPr marL="60287" marR="60287" marT="60287" marB="60287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sz="1600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+ did not</a:t>
                      </a:r>
                    </a:p>
                  </a:txBody>
                  <a:tcPr marL="60287" marR="60287" marT="60287" marB="60287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sz="1600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+ infinitive tanpa to</a:t>
                      </a:r>
                    </a:p>
                  </a:txBody>
                  <a:tcPr marL="60287" marR="60287" marT="60287" marB="60287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0091287"/>
                  </a:ext>
                </a:extLst>
              </a:tr>
              <a:tr h="372427">
                <a:tc>
                  <a:txBody>
                    <a:bodyPr/>
                    <a:lstStyle/>
                    <a:p>
                      <a:pPr fontAlgn="t"/>
                      <a:r>
                        <a:rPr lang="en-ID" sz="1600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They</a:t>
                      </a:r>
                    </a:p>
                  </a:txBody>
                  <a:tcPr marL="60287" marR="60287" marT="60287" marB="60287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sz="1600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didn't</a:t>
                      </a:r>
                    </a:p>
                  </a:txBody>
                  <a:tcPr marL="60287" marR="60287" marT="60287" marB="60287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sz="1600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go.</a:t>
                      </a:r>
                    </a:p>
                  </a:txBody>
                  <a:tcPr marL="60287" marR="60287" marT="60287" marB="60287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0667178"/>
                  </a:ext>
                </a:extLst>
              </a:tr>
              <a:tr h="372427">
                <a:tc gridSpan="3">
                  <a:txBody>
                    <a:bodyPr/>
                    <a:lstStyle/>
                    <a:p>
                      <a:pPr fontAlgn="t"/>
                      <a:r>
                        <a:rPr lang="en-ID" sz="1600" b="1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Pertanyaan</a:t>
                      </a:r>
                      <a:endParaRPr lang="en-ID" sz="1600">
                        <a:solidFill>
                          <a:srgbClr val="191919"/>
                        </a:solidFill>
                        <a:effectLst/>
                        <a:latin typeface="EF Circular Latin"/>
                      </a:endParaRPr>
                    </a:p>
                  </a:txBody>
                  <a:tcPr marL="60287" marR="60287" marT="60287" marB="60287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1002856"/>
                  </a:ext>
                </a:extLst>
              </a:tr>
              <a:tr h="372427">
                <a:tc>
                  <a:txBody>
                    <a:bodyPr/>
                    <a:lstStyle/>
                    <a:p>
                      <a:pPr fontAlgn="t"/>
                      <a:r>
                        <a:rPr lang="en-ID" sz="1600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Did</a:t>
                      </a:r>
                    </a:p>
                  </a:txBody>
                  <a:tcPr marL="60287" marR="60287" marT="60287" marB="60287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sz="1600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+ subjek</a:t>
                      </a:r>
                    </a:p>
                  </a:txBody>
                  <a:tcPr marL="60287" marR="60287" marT="60287" marB="60287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sz="1600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+ infinitive tanpa to</a:t>
                      </a:r>
                    </a:p>
                  </a:txBody>
                  <a:tcPr marL="60287" marR="60287" marT="60287" marB="60287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5892501"/>
                  </a:ext>
                </a:extLst>
              </a:tr>
              <a:tr h="372427">
                <a:tc>
                  <a:txBody>
                    <a:bodyPr/>
                    <a:lstStyle/>
                    <a:p>
                      <a:pPr fontAlgn="t"/>
                      <a:r>
                        <a:rPr lang="en-ID" sz="1600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Did</a:t>
                      </a:r>
                    </a:p>
                  </a:txBody>
                  <a:tcPr marL="60287" marR="60287" marT="60287" marB="60287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sz="1600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she</a:t>
                      </a:r>
                    </a:p>
                  </a:txBody>
                  <a:tcPr marL="60287" marR="60287" marT="60287" marB="60287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sz="1600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arrive?</a:t>
                      </a:r>
                    </a:p>
                  </a:txBody>
                  <a:tcPr marL="60287" marR="60287" marT="60287" marB="60287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8547281"/>
                  </a:ext>
                </a:extLst>
              </a:tr>
              <a:tr h="372427">
                <a:tc gridSpan="3">
                  <a:txBody>
                    <a:bodyPr/>
                    <a:lstStyle/>
                    <a:p>
                      <a:pPr fontAlgn="t"/>
                      <a:r>
                        <a:rPr lang="en-ID" sz="1600" b="1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Pertanyaan negatif</a:t>
                      </a:r>
                      <a:endParaRPr lang="en-ID" sz="1600">
                        <a:solidFill>
                          <a:srgbClr val="191919"/>
                        </a:solidFill>
                        <a:effectLst/>
                        <a:latin typeface="EF Circular Latin"/>
                      </a:endParaRPr>
                    </a:p>
                  </a:txBody>
                  <a:tcPr marL="60287" marR="60287" marT="60287" marB="60287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6172629"/>
                  </a:ext>
                </a:extLst>
              </a:tr>
              <a:tr h="372427">
                <a:tc>
                  <a:txBody>
                    <a:bodyPr/>
                    <a:lstStyle/>
                    <a:p>
                      <a:pPr fontAlgn="t"/>
                      <a:r>
                        <a:rPr lang="en-ID" sz="1600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Did not</a:t>
                      </a:r>
                    </a:p>
                  </a:txBody>
                  <a:tcPr marL="60287" marR="60287" marT="60287" marB="60287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sz="1600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+ subjek</a:t>
                      </a:r>
                    </a:p>
                  </a:txBody>
                  <a:tcPr marL="60287" marR="60287" marT="60287" marB="60287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sz="1600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+ infinitive tanpa to</a:t>
                      </a:r>
                    </a:p>
                  </a:txBody>
                  <a:tcPr marL="60287" marR="60287" marT="60287" marB="60287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414069"/>
                  </a:ext>
                </a:extLst>
              </a:tr>
              <a:tr h="372427">
                <a:tc>
                  <a:txBody>
                    <a:bodyPr/>
                    <a:lstStyle/>
                    <a:p>
                      <a:pPr fontAlgn="t"/>
                      <a:r>
                        <a:rPr lang="en-ID" sz="1600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Didn't</a:t>
                      </a:r>
                    </a:p>
                  </a:txBody>
                  <a:tcPr marL="60287" marR="60287" marT="60287" marB="60287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sz="1600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you</a:t>
                      </a:r>
                    </a:p>
                  </a:txBody>
                  <a:tcPr marL="60287" marR="60287" marT="60287" marB="60287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sz="1600" dirty="0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play?</a:t>
                      </a:r>
                    </a:p>
                  </a:txBody>
                  <a:tcPr marL="60287" marR="60287" marT="60287" marB="60287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1576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006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E27F8-6D0C-1347-B262-06A171077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/>
              <a:t>Simple past tense </a:t>
            </a:r>
            <a:r>
              <a:rPr lang="en-ID" b="1" dirty="0" err="1"/>
              <a:t>dari</a:t>
            </a:r>
            <a:r>
              <a:rPr lang="en-ID" b="1" dirty="0"/>
              <a:t> to be, to have, to do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E8D7517-C9B0-4849-8368-C9AC176D564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69975" y="2439670"/>
          <a:ext cx="10058400" cy="3413760"/>
        </p:xfrm>
        <a:graphic>
          <a:graphicData uri="http://schemas.openxmlformats.org/drawingml/2006/table">
            <a:tbl>
              <a:tblPr/>
              <a:tblGrid>
                <a:gridCol w="2514600">
                  <a:extLst>
                    <a:ext uri="{9D8B030D-6E8A-4147-A177-3AD203B41FA5}">
                      <a16:colId xmlns:a16="http://schemas.microsoft.com/office/drawing/2014/main" val="2704242703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1020578027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971453729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5367799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ID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Subjek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ID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Kata Kerja (</a:t>
                      </a:r>
                      <a:r>
                        <a:rPr lang="en-ID" i="1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Verb</a:t>
                      </a:r>
                      <a:r>
                        <a:rPr lang="en-ID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)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5058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ID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 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b="1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Be</a:t>
                      </a:r>
                      <a:endParaRPr lang="en-ID">
                        <a:solidFill>
                          <a:srgbClr val="191919"/>
                        </a:solidFill>
                        <a:effectLst/>
                        <a:latin typeface="EF Circular Latin"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b="1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Have</a:t>
                      </a:r>
                      <a:endParaRPr lang="en-ID">
                        <a:solidFill>
                          <a:srgbClr val="191919"/>
                        </a:solidFill>
                        <a:effectLst/>
                        <a:latin typeface="EF Circular Latin"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b="1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Do</a:t>
                      </a:r>
                      <a:endParaRPr lang="en-ID">
                        <a:solidFill>
                          <a:srgbClr val="191919"/>
                        </a:solidFill>
                        <a:effectLst/>
                        <a:latin typeface="EF Circular Latin"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3136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ID" b="1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I</a:t>
                      </a:r>
                      <a:endParaRPr lang="en-ID">
                        <a:solidFill>
                          <a:srgbClr val="191919"/>
                        </a:solidFill>
                        <a:effectLst/>
                        <a:latin typeface="EF Circular Latin"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was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had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did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19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ID" b="1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You</a:t>
                      </a:r>
                      <a:endParaRPr lang="en-ID">
                        <a:solidFill>
                          <a:srgbClr val="191919"/>
                        </a:solidFill>
                        <a:effectLst/>
                        <a:latin typeface="EF Circular Latin"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were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had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did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7410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ID" b="1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He/She/It</a:t>
                      </a:r>
                      <a:endParaRPr lang="en-ID">
                        <a:solidFill>
                          <a:srgbClr val="191919"/>
                        </a:solidFill>
                        <a:effectLst/>
                        <a:latin typeface="EF Circular Latin"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was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had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did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10646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ID" b="1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We</a:t>
                      </a:r>
                      <a:endParaRPr lang="en-ID">
                        <a:solidFill>
                          <a:srgbClr val="191919"/>
                        </a:solidFill>
                        <a:effectLst/>
                        <a:latin typeface="EF Circular Latin"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were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had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did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80079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ID" b="1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You</a:t>
                      </a:r>
                      <a:endParaRPr lang="en-ID">
                        <a:solidFill>
                          <a:srgbClr val="191919"/>
                        </a:solidFill>
                        <a:effectLst/>
                        <a:latin typeface="EF Circular Latin"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were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had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did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50663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ID" b="1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They</a:t>
                      </a:r>
                      <a:endParaRPr lang="en-ID">
                        <a:solidFill>
                          <a:srgbClr val="191919"/>
                        </a:solidFill>
                        <a:effectLst/>
                        <a:latin typeface="EF Circular Latin"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were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had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dirty="0">
                          <a:solidFill>
                            <a:srgbClr val="191919"/>
                          </a:solidFill>
                          <a:effectLst/>
                          <a:latin typeface="EF Circular Latin"/>
                        </a:rPr>
                        <a:t>did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1148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6374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2FDEC-88D7-3249-AC1A-FDDA349BD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241AA-DEF5-C44D-AF43-E967EFCAA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i="1" dirty="0"/>
              <a:t>Abdul went to Bali for holiday last Sunday</a:t>
            </a:r>
            <a:r>
              <a:rPr lang="en-ID" dirty="0"/>
              <a:t> (</a:t>
            </a:r>
            <a:r>
              <a:rPr lang="en-ID" dirty="0" err="1"/>
              <a:t>Minggu</a:t>
            </a:r>
            <a:r>
              <a:rPr lang="en-ID" dirty="0"/>
              <a:t> </a:t>
            </a:r>
            <a:r>
              <a:rPr lang="en-ID" dirty="0" err="1"/>
              <a:t>kemarin</a:t>
            </a:r>
            <a:r>
              <a:rPr lang="en-ID" dirty="0"/>
              <a:t>, Abdul </a:t>
            </a:r>
            <a:r>
              <a:rPr lang="en-ID" dirty="0" err="1"/>
              <a:t>pergi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Bali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berlibur</a:t>
            </a:r>
            <a:r>
              <a:rPr lang="en-ID" dirty="0"/>
              <a:t>)</a:t>
            </a:r>
          </a:p>
          <a:p>
            <a:r>
              <a:rPr lang="en-ID" i="1" dirty="0"/>
              <a:t>She joined </a:t>
            </a:r>
            <a:r>
              <a:rPr lang="en-ID" i="1" dirty="0" err="1"/>
              <a:t>english</a:t>
            </a:r>
            <a:r>
              <a:rPr lang="en-ID" i="1" dirty="0"/>
              <a:t> club class at school yesterday.</a:t>
            </a:r>
            <a:r>
              <a:rPr lang="en-ID" dirty="0"/>
              <a:t> (</a:t>
            </a:r>
            <a:r>
              <a:rPr lang="en-ID" dirty="0" err="1"/>
              <a:t>Kemarin</a:t>
            </a:r>
            <a:r>
              <a:rPr lang="en-ID" dirty="0"/>
              <a:t>, </a:t>
            </a:r>
            <a:r>
              <a:rPr lang="en-ID" dirty="0" err="1"/>
              <a:t>dia</a:t>
            </a:r>
            <a:r>
              <a:rPr lang="en-ID" dirty="0"/>
              <a:t> </a:t>
            </a:r>
            <a:r>
              <a:rPr lang="en-ID" dirty="0" err="1"/>
              <a:t>bergabung</a:t>
            </a:r>
            <a:r>
              <a:rPr lang="en-ID" dirty="0"/>
              <a:t> </a:t>
            </a:r>
            <a:r>
              <a:rPr lang="en-ID" dirty="0" err="1"/>
              <a:t>kedalam</a:t>
            </a:r>
            <a:r>
              <a:rPr lang="en-ID" dirty="0"/>
              <a:t> </a:t>
            </a:r>
            <a:r>
              <a:rPr lang="en-ID" dirty="0" err="1"/>
              <a:t>klub</a:t>
            </a:r>
            <a:r>
              <a:rPr lang="en-ID" dirty="0"/>
              <a:t> </a:t>
            </a:r>
            <a:r>
              <a:rPr lang="en-ID" dirty="0" err="1"/>
              <a:t>bahasa</a:t>
            </a:r>
            <a:r>
              <a:rPr lang="en-ID" dirty="0"/>
              <a:t> </a:t>
            </a:r>
            <a:r>
              <a:rPr lang="en-ID" dirty="0" err="1"/>
              <a:t>Inggris</a:t>
            </a:r>
            <a:r>
              <a:rPr lang="en-ID" dirty="0"/>
              <a:t> di </a:t>
            </a:r>
            <a:r>
              <a:rPr lang="en-ID" dirty="0" err="1"/>
              <a:t>sekolah</a:t>
            </a:r>
            <a:r>
              <a:rPr lang="en-ID" dirty="0"/>
              <a:t>).</a:t>
            </a:r>
          </a:p>
          <a:p>
            <a:r>
              <a:rPr lang="en-ID" i="1" dirty="0"/>
              <a:t>Last Monday, Joni got an accident at the office</a:t>
            </a:r>
            <a:r>
              <a:rPr lang="en-ID" dirty="0"/>
              <a:t> (</a:t>
            </a:r>
            <a:r>
              <a:rPr lang="en-ID" dirty="0" err="1"/>
              <a:t>Senin</a:t>
            </a:r>
            <a:r>
              <a:rPr lang="en-ID" dirty="0"/>
              <a:t> </a:t>
            </a:r>
            <a:r>
              <a:rPr lang="en-ID" dirty="0" err="1"/>
              <a:t>lalu</a:t>
            </a:r>
            <a:r>
              <a:rPr lang="en-ID" dirty="0"/>
              <a:t>, Joni </a:t>
            </a:r>
            <a:r>
              <a:rPr lang="en-ID" dirty="0" err="1"/>
              <a:t>terkena</a:t>
            </a:r>
            <a:r>
              <a:rPr lang="en-ID" dirty="0"/>
              <a:t> </a:t>
            </a:r>
            <a:r>
              <a:rPr lang="en-ID" dirty="0" err="1"/>
              <a:t>musibah</a:t>
            </a:r>
            <a:r>
              <a:rPr lang="en-ID" dirty="0"/>
              <a:t> di </a:t>
            </a:r>
            <a:r>
              <a:rPr lang="en-ID" dirty="0" err="1"/>
              <a:t>kantor</a:t>
            </a:r>
            <a:r>
              <a:rPr lang="en-ID" dirty="0"/>
              <a:t>).</a:t>
            </a:r>
          </a:p>
          <a:p>
            <a:r>
              <a:rPr lang="en-ID" i="1" dirty="0"/>
              <a:t>Dani bought new laptops last night.</a:t>
            </a:r>
            <a:r>
              <a:rPr lang="en-ID" dirty="0"/>
              <a:t> (Dani </a:t>
            </a:r>
            <a:r>
              <a:rPr lang="en-ID" dirty="0" err="1"/>
              <a:t>membeli</a:t>
            </a:r>
            <a:r>
              <a:rPr lang="en-ID" dirty="0"/>
              <a:t> laptop </a:t>
            </a:r>
            <a:r>
              <a:rPr lang="en-ID" dirty="0" err="1"/>
              <a:t>baru</a:t>
            </a:r>
            <a:r>
              <a:rPr lang="en-ID" dirty="0"/>
              <a:t> </a:t>
            </a:r>
            <a:r>
              <a:rPr lang="en-ID" dirty="0" err="1"/>
              <a:t>kemarin</a:t>
            </a:r>
            <a:r>
              <a:rPr lang="en-ID" dirty="0"/>
              <a:t> </a:t>
            </a:r>
            <a:r>
              <a:rPr lang="en-ID" dirty="0" err="1"/>
              <a:t>malam</a:t>
            </a:r>
            <a:r>
              <a:rPr lang="en-ID" dirty="0"/>
              <a:t>)</a:t>
            </a:r>
          </a:p>
          <a:p>
            <a:r>
              <a:rPr lang="en-ID" i="1" dirty="0"/>
              <a:t>They watched “Dilan”, the newest movie at the cinema yesterday.</a:t>
            </a:r>
            <a:r>
              <a:rPr lang="en-ID" dirty="0"/>
              <a:t> (</a:t>
            </a:r>
            <a:r>
              <a:rPr lang="en-ID" dirty="0" err="1"/>
              <a:t>Kemarin</a:t>
            </a:r>
            <a:r>
              <a:rPr lang="en-ID" dirty="0"/>
              <a:t>,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menonton</a:t>
            </a:r>
            <a:r>
              <a:rPr lang="en-ID" dirty="0"/>
              <a:t> film “Dilan”, film </a:t>
            </a:r>
            <a:r>
              <a:rPr lang="en-ID" dirty="0" err="1"/>
              <a:t>terbaru</a:t>
            </a:r>
            <a:r>
              <a:rPr lang="en-ID" dirty="0"/>
              <a:t> di </a:t>
            </a:r>
            <a:r>
              <a:rPr lang="en-ID" dirty="0" err="1"/>
              <a:t>bioskop</a:t>
            </a:r>
            <a:r>
              <a:rPr lang="en-ID" dirty="0"/>
              <a:t>)</a:t>
            </a:r>
          </a:p>
          <a:p>
            <a:r>
              <a:rPr lang="en-ID" i="1" dirty="0"/>
              <a:t>Ade went to school by his new cars this morning.</a:t>
            </a:r>
            <a:r>
              <a:rPr lang="en-ID" dirty="0"/>
              <a:t> (Ade </a:t>
            </a:r>
            <a:r>
              <a:rPr lang="en-ID" dirty="0" err="1"/>
              <a:t>pergi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sekolah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mobil</a:t>
            </a:r>
            <a:r>
              <a:rPr lang="en-ID" dirty="0"/>
              <a:t> </a:t>
            </a:r>
            <a:r>
              <a:rPr lang="en-ID" dirty="0" err="1"/>
              <a:t>barunya</a:t>
            </a:r>
            <a:r>
              <a:rPr lang="en-ID" dirty="0"/>
              <a:t> </a:t>
            </a:r>
            <a:r>
              <a:rPr lang="en-ID" dirty="0" err="1"/>
              <a:t>pagi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785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6BEB8-DD1D-AB47-B0D6-3B671F04E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Practice….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71DC9-2CAF-A84D-9E1F-980A00106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D" dirty="0"/>
              <a:t>We…..in our garden yesterday. (work)</a:t>
            </a:r>
          </a:p>
          <a:p>
            <a:r>
              <a:rPr lang="en-ID" dirty="0"/>
              <a:t>I…….a cake for my mother’s birthday two days ago.(make)</a:t>
            </a:r>
          </a:p>
          <a:p>
            <a:r>
              <a:rPr lang="en-ID" dirty="0"/>
              <a:t>Yoshiko and I ……by telephone yesterday.(talk)</a:t>
            </a:r>
          </a:p>
          <a:p>
            <a:r>
              <a:rPr lang="en-ID" dirty="0"/>
              <a:t>……the meeting…..about two hours?(last)</a:t>
            </a:r>
          </a:p>
          <a:p>
            <a:r>
              <a:rPr lang="en-ID" dirty="0"/>
              <a:t>Mrs. Jason…….her son a month ago. (visit)</a:t>
            </a:r>
          </a:p>
          <a:p>
            <a:r>
              <a:rPr lang="en-ID" dirty="0"/>
              <a:t>We both…..the movie last night.(like)</a:t>
            </a:r>
          </a:p>
          <a:p>
            <a:r>
              <a:rPr lang="en-ID" dirty="0"/>
              <a:t>…..you…..very well last night?(sleep)</a:t>
            </a:r>
          </a:p>
          <a:p>
            <a:r>
              <a:rPr lang="en-ID" dirty="0"/>
              <a:t>They…..in the lake last week.(swim)</a:t>
            </a:r>
          </a:p>
          <a:p>
            <a:r>
              <a:rPr lang="en-ID" dirty="0"/>
              <a:t>Ms. Burns……to visit us last night.(come)</a:t>
            </a:r>
          </a:p>
          <a:p>
            <a:r>
              <a:rPr lang="en-ID" dirty="0"/>
              <a:t>…..they……us about their plans for the new home?(tell)</a:t>
            </a:r>
          </a:p>
          <a:p>
            <a:r>
              <a:rPr lang="en-ID" dirty="0"/>
              <a:t>The weather was pleasant, so we…..on our front porch.(sit)</a:t>
            </a:r>
          </a:p>
          <a:p>
            <a:r>
              <a:rPr lang="en-ID" dirty="0"/>
              <a:t>I…..your hat and coat in the next room.(put)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6958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12</TotalTime>
  <Words>859</Words>
  <Application>Microsoft Macintosh PowerPoint</Application>
  <PresentationFormat>Widescreen</PresentationFormat>
  <Paragraphs>127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EF Circular Latin</vt:lpstr>
      <vt:lpstr>Rockwell</vt:lpstr>
      <vt:lpstr>Rockwell Condensed</vt:lpstr>
      <vt:lpstr>Rockwell Extra Bold</vt:lpstr>
      <vt:lpstr>Wingdings</vt:lpstr>
      <vt:lpstr>Wood Type</vt:lpstr>
      <vt:lpstr>Past tense</vt:lpstr>
      <vt:lpstr>definition</vt:lpstr>
      <vt:lpstr>Time….</vt:lpstr>
      <vt:lpstr>Formula</vt:lpstr>
      <vt:lpstr>Continue…</vt:lpstr>
      <vt:lpstr>Pola dari simple past tense  untuk kata kerja beraturan  </vt:lpstr>
      <vt:lpstr>Simple past tense dari to be, to have, to do</vt:lpstr>
      <vt:lpstr>Sample </vt:lpstr>
      <vt:lpstr>Practice….</vt:lpstr>
      <vt:lpstr>PowerPoint Presentation</vt:lpstr>
      <vt:lpstr>Exercise…..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tense</dc:title>
  <dc:creator>endang iryani</dc:creator>
  <cp:lastModifiedBy>endang iryani</cp:lastModifiedBy>
  <cp:revision>4</cp:revision>
  <dcterms:created xsi:type="dcterms:W3CDTF">2020-09-22T13:43:40Z</dcterms:created>
  <dcterms:modified xsi:type="dcterms:W3CDTF">2020-09-22T13:56:09Z</dcterms:modified>
</cp:coreProperties>
</file>