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88"/>
  </p:normalViewPr>
  <p:slideViewPr>
    <p:cSldViewPr snapToGrid="0" snapToObjects="1">
      <p:cViewPr varScale="1">
        <p:scale>
          <a:sx n="112" d="100"/>
          <a:sy n="112" d="100"/>
        </p:scale>
        <p:origin x="4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GB"/>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GB"/>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10/7/20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10/7/20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10/7/20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10/7/20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10/7/20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10/7/20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tudiobelajar.com/fakta-dan-opin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4819-22AF-4D4A-B18E-C61C5A77AFE4}"/>
              </a:ext>
            </a:extLst>
          </p:cNvPr>
          <p:cNvSpPr>
            <a:spLocks noGrp="1"/>
          </p:cNvSpPr>
          <p:nvPr>
            <p:ph type="ctrTitle"/>
          </p:nvPr>
        </p:nvSpPr>
        <p:spPr/>
        <p:txBody>
          <a:bodyPr>
            <a:normAutofit fontScale="90000"/>
          </a:bodyPr>
          <a:lstStyle/>
          <a:p>
            <a:r>
              <a:rPr lang="en-US" dirty="0"/>
              <a:t>PRESENT PROGRESSIVE DAN NON PROGRESSIVE</a:t>
            </a:r>
          </a:p>
        </p:txBody>
      </p:sp>
      <p:sp>
        <p:nvSpPr>
          <p:cNvPr id="3" name="Subtitle 2">
            <a:extLst>
              <a:ext uri="{FF2B5EF4-FFF2-40B4-BE49-F238E27FC236}">
                <a16:creationId xmlns:a16="http://schemas.microsoft.com/office/drawing/2014/main" id="{3EA4FA08-53A7-AC45-9E7D-B772D7B9F3C6}"/>
              </a:ext>
            </a:extLst>
          </p:cNvPr>
          <p:cNvSpPr>
            <a:spLocks noGrp="1"/>
          </p:cNvSpPr>
          <p:nvPr>
            <p:ph type="subTitle" idx="1"/>
          </p:nvPr>
        </p:nvSpPr>
        <p:spPr/>
        <p:txBody>
          <a:bodyPr/>
          <a:lstStyle/>
          <a:p>
            <a:r>
              <a:rPr lang="en-US" dirty="0"/>
              <a:t>TENSES</a:t>
            </a:r>
          </a:p>
        </p:txBody>
      </p:sp>
    </p:spTree>
    <p:extLst>
      <p:ext uri="{BB962C8B-B14F-4D97-AF65-F5344CB8AC3E}">
        <p14:creationId xmlns:p14="http://schemas.microsoft.com/office/powerpoint/2010/main" val="1176050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5595D-259B-6847-A8E4-552C81EE799E}"/>
              </a:ext>
            </a:extLst>
          </p:cNvPr>
          <p:cNvSpPr>
            <a:spLocks noGrp="1"/>
          </p:cNvSpPr>
          <p:nvPr>
            <p:ph type="title"/>
          </p:nvPr>
        </p:nvSpPr>
        <p:spPr/>
        <p:txBody>
          <a:bodyPr/>
          <a:lstStyle/>
          <a:p>
            <a:r>
              <a:rPr lang="en-US" dirty="0">
                <a:solidFill>
                  <a:srgbClr val="FF0000"/>
                </a:solidFill>
              </a:rPr>
              <a:t>EXERCISE ……</a:t>
            </a:r>
          </a:p>
        </p:txBody>
      </p:sp>
      <p:sp>
        <p:nvSpPr>
          <p:cNvPr id="3" name="Content Placeholder 2">
            <a:extLst>
              <a:ext uri="{FF2B5EF4-FFF2-40B4-BE49-F238E27FC236}">
                <a16:creationId xmlns:a16="http://schemas.microsoft.com/office/drawing/2014/main" id="{E55DB637-A9F7-A44F-B0A1-C9205CABD5FA}"/>
              </a:ext>
            </a:extLst>
          </p:cNvPr>
          <p:cNvSpPr>
            <a:spLocks noGrp="1"/>
          </p:cNvSpPr>
          <p:nvPr>
            <p:ph idx="1"/>
          </p:nvPr>
        </p:nvSpPr>
        <p:spPr>
          <a:xfrm>
            <a:off x="982980" y="2052116"/>
            <a:ext cx="10401300" cy="3997828"/>
          </a:xfrm>
        </p:spPr>
        <p:txBody>
          <a:bodyPr>
            <a:normAutofit lnSpcReduction="10000"/>
          </a:bodyPr>
          <a:lstStyle/>
          <a:p>
            <a:r>
              <a:rPr lang="en-US" dirty="0"/>
              <a:t>Diane can’t come to the phone because she (wash)……her hair</a:t>
            </a:r>
          </a:p>
          <a:p>
            <a:r>
              <a:rPr lang="en-US" dirty="0"/>
              <a:t>Diane (wash)………her hair every other day or so.</a:t>
            </a:r>
          </a:p>
          <a:p>
            <a:r>
              <a:rPr lang="en-US" dirty="0"/>
              <a:t>Kathy (sit, usually)………..in the front row during class, but today she (sit)…..in the last row</a:t>
            </a:r>
          </a:p>
          <a:p>
            <a:r>
              <a:rPr lang="en-US" dirty="0"/>
              <a:t>Please be quiet. I (try)………..to concentrate.</a:t>
            </a:r>
          </a:p>
          <a:p>
            <a:r>
              <a:rPr lang="en-US" dirty="0"/>
              <a:t>(lock, you, always)………the door to your apartment when you leave?</a:t>
            </a:r>
          </a:p>
          <a:p>
            <a:r>
              <a:rPr lang="en-US" dirty="0"/>
              <a:t>I wrote to my friend last week. She has not answered my letter yet. I (wait, still)…….for a reply</a:t>
            </a:r>
          </a:p>
          <a:p>
            <a:endParaRPr lang="en-US" dirty="0"/>
          </a:p>
        </p:txBody>
      </p:sp>
    </p:spTree>
    <p:extLst>
      <p:ext uri="{BB962C8B-B14F-4D97-AF65-F5344CB8AC3E}">
        <p14:creationId xmlns:p14="http://schemas.microsoft.com/office/powerpoint/2010/main" val="825678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655E-C2E3-C54D-9BC0-202A66640B90}"/>
              </a:ext>
            </a:extLst>
          </p:cNvPr>
          <p:cNvSpPr>
            <a:spLocks noGrp="1"/>
          </p:cNvSpPr>
          <p:nvPr>
            <p:ph type="title"/>
          </p:nvPr>
        </p:nvSpPr>
        <p:spPr/>
        <p:txBody>
          <a:bodyPr/>
          <a:lstStyle/>
          <a:p>
            <a:r>
              <a:rPr lang="en-US" dirty="0">
                <a:solidFill>
                  <a:srgbClr val="FF0000"/>
                </a:solidFill>
              </a:rPr>
              <a:t>EXERCISE ……</a:t>
            </a:r>
            <a:endParaRPr lang="en-US" dirty="0"/>
          </a:p>
        </p:txBody>
      </p:sp>
      <p:sp>
        <p:nvSpPr>
          <p:cNvPr id="3" name="Content Placeholder 2">
            <a:extLst>
              <a:ext uri="{FF2B5EF4-FFF2-40B4-BE49-F238E27FC236}">
                <a16:creationId xmlns:a16="http://schemas.microsoft.com/office/drawing/2014/main" id="{E9B136A1-0F92-254B-B9CC-4C8BE362B1E8}"/>
              </a:ext>
            </a:extLst>
          </p:cNvPr>
          <p:cNvSpPr>
            <a:spLocks noGrp="1"/>
          </p:cNvSpPr>
          <p:nvPr>
            <p:ph idx="1"/>
          </p:nvPr>
        </p:nvSpPr>
        <p:spPr>
          <a:xfrm>
            <a:off x="1017270" y="1554480"/>
            <a:ext cx="10264140" cy="4652010"/>
          </a:xfrm>
        </p:spPr>
        <p:txBody>
          <a:bodyPr/>
          <a:lstStyle/>
          <a:p>
            <a:r>
              <a:rPr lang="en-US" dirty="0"/>
              <a:t>After three days of rain, I’m glad that the sun (shine)…… again today</a:t>
            </a:r>
          </a:p>
          <a:p>
            <a:r>
              <a:rPr lang="en-US" dirty="0"/>
              <a:t>Every morning, the sun (shine)………..in my bedroom window and (wake)………me up.</a:t>
            </a:r>
          </a:p>
          <a:p>
            <a:r>
              <a:rPr lang="en-US" dirty="0"/>
              <a:t>Ari: Look! It (snow)…………</a:t>
            </a:r>
          </a:p>
          <a:p>
            <a:pPr marL="0" indent="0">
              <a:buNone/>
            </a:pPr>
            <a:r>
              <a:rPr lang="en-US" dirty="0"/>
              <a:t>     Aman: It’s beautiful! This is the first time I’ve ever seen snow. It   (snow, not)…….</a:t>
            </a:r>
          </a:p>
          <a:p>
            <a:r>
              <a:rPr lang="en-US" dirty="0"/>
              <a:t>Mike is a student, but he (go, not)………to school right now because it’s summer. He (attend)…….college from September to May every year, but in the summers he (have, usually)………a job at the post office. In fact, he (work)…….there this summer.</a:t>
            </a:r>
          </a:p>
        </p:txBody>
      </p:sp>
    </p:spTree>
    <p:extLst>
      <p:ext uri="{BB962C8B-B14F-4D97-AF65-F5344CB8AC3E}">
        <p14:creationId xmlns:p14="http://schemas.microsoft.com/office/powerpoint/2010/main" val="384386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3F9E3-2395-3944-B606-1E8CB7E56935}"/>
              </a:ext>
            </a:extLst>
          </p:cNvPr>
          <p:cNvSpPr>
            <a:spLocks noGrp="1"/>
          </p:cNvSpPr>
          <p:nvPr>
            <p:ph type="title"/>
          </p:nvPr>
        </p:nvSpPr>
        <p:spPr/>
        <p:txBody>
          <a:bodyPr/>
          <a:lstStyle/>
          <a:p>
            <a:r>
              <a:rPr lang="en-US" dirty="0">
                <a:solidFill>
                  <a:srgbClr val="FF0000"/>
                </a:solidFill>
              </a:rPr>
              <a:t>DEFINITION…….</a:t>
            </a:r>
          </a:p>
        </p:txBody>
      </p:sp>
      <p:sp>
        <p:nvSpPr>
          <p:cNvPr id="3" name="Content Placeholder 2">
            <a:extLst>
              <a:ext uri="{FF2B5EF4-FFF2-40B4-BE49-F238E27FC236}">
                <a16:creationId xmlns:a16="http://schemas.microsoft.com/office/drawing/2014/main" id="{448495D1-86A7-BA45-A8E0-81EA9E47302F}"/>
              </a:ext>
            </a:extLst>
          </p:cNvPr>
          <p:cNvSpPr>
            <a:spLocks noGrp="1"/>
          </p:cNvSpPr>
          <p:nvPr>
            <p:ph idx="1"/>
          </p:nvPr>
        </p:nvSpPr>
        <p:spPr>
          <a:xfrm>
            <a:off x="1051560" y="2052116"/>
            <a:ext cx="9518579" cy="3997828"/>
          </a:xfrm>
        </p:spPr>
        <p:txBody>
          <a:bodyPr/>
          <a:lstStyle/>
          <a:p>
            <a:pPr algn="just"/>
            <a:r>
              <a:rPr lang="en-ID" b="1" dirty="0"/>
              <a:t>KATA LAIN DARI PROGRESSIVE ADALAH CONTINOUS TENSE</a:t>
            </a:r>
          </a:p>
          <a:p>
            <a:pPr algn="just"/>
            <a:r>
              <a:rPr lang="en-ID" b="1" dirty="0"/>
              <a:t>Present continuous </a:t>
            </a:r>
            <a:r>
              <a:rPr lang="en-ID" b="1" dirty="0" err="1"/>
              <a:t>atau</a:t>
            </a:r>
            <a:r>
              <a:rPr lang="en-ID" b="1" dirty="0"/>
              <a:t> progressive tense</a:t>
            </a:r>
            <a:r>
              <a:rPr lang="en-ID" dirty="0"/>
              <a:t> </a:t>
            </a:r>
            <a:r>
              <a:rPr lang="en-ID" dirty="0" err="1"/>
              <a:t>merupakan</a:t>
            </a:r>
            <a:r>
              <a:rPr lang="en-ID" dirty="0"/>
              <a:t> </a:t>
            </a:r>
            <a:r>
              <a:rPr lang="en-ID" dirty="0" err="1"/>
              <a:t>bentuk</a:t>
            </a:r>
            <a:r>
              <a:rPr lang="en-ID" dirty="0"/>
              <a:t> tense yang </a:t>
            </a:r>
            <a:r>
              <a:rPr lang="en-ID" dirty="0" err="1"/>
              <a:t>digunakan</a:t>
            </a:r>
            <a:r>
              <a:rPr lang="en-ID" dirty="0"/>
              <a:t> </a:t>
            </a:r>
            <a:r>
              <a:rPr lang="en-ID" dirty="0" err="1"/>
              <a:t>untuk</a:t>
            </a:r>
            <a:r>
              <a:rPr lang="en-ID" dirty="0"/>
              <a:t> </a:t>
            </a:r>
            <a:r>
              <a:rPr lang="en-ID" dirty="0" err="1"/>
              <a:t>menyatakan</a:t>
            </a:r>
            <a:r>
              <a:rPr lang="en-ID" dirty="0"/>
              <a:t> </a:t>
            </a:r>
            <a:r>
              <a:rPr lang="en-ID" dirty="0" err="1"/>
              <a:t>kejadian</a:t>
            </a:r>
            <a:r>
              <a:rPr lang="en-ID" dirty="0"/>
              <a:t> </a:t>
            </a:r>
            <a:r>
              <a:rPr lang="en-ID" dirty="0" err="1"/>
              <a:t>atau</a:t>
            </a:r>
            <a:r>
              <a:rPr lang="en-ID" dirty="0"/>
              <a:t> </a:t>
            </a:r>
            <a:r>
              <a:rPr lang="en-ID" dirty="0" err="1"/>
              <a:t>peristiwa</a:t>
            </a:r>
            <a:r>
              <a:rPr lang="en-ID" dirty="0"/>
              <a:t> yang </a:t>
            </a:r>
            <a:r>
              <a:rPr lang="en-ID" dirty="0" err="1"/>
              <a:t>sedang</a:t>
            </a:r>
            <a:r>
              <a:rPr lang="en-ID" dirty="0"/>
              <a:t> </a:t>
            </a:r>
            <a:r>
              <a:rPr lang="en-ID" dirty="0" err="1"/>
              <a:t>berlangsung</a:t>
            </a:r>
            <a:r>
              <a:rPr lang="en-ID" dirty="0"/>
              <a:t> </a:t>
            </a:r>
            <a:r>
              <a:rPr lang="en-ID" dirty="0" err="1"/>
              <a:t>selama</a:t>
            </a:r>
            <a:r>
              <a:rPr lang="en-ID" dirty="0"/>
              <a:t> </a:t>
            </a:r>
            <a:r>
              <a:rPr lang="en-ID" dirty="0" err="1"/>
              <a:t>waktu</a:t>
            </a:r>
            <a:r>
              <a:rPr lang="en-ID" dirty="0"/>
              <a:t> </a:t>
            </a:r>
            <a:r>
              <a:rPr lang="en-ID" dirty="0" err="1"/>
              <a:t>tertentu</a:t>
            </a:r>
            <a:r>
              <a:rPr lang="en-ID" dirty="0"/>
              <a:t> pada </a:t>
            </a:r>
            <a:r>
              <a:rPr lang="en-ID" dirty="0" err="1"/>
              <a:t>waktu</a:t>
            </a:r>
            <a:r>
              <a:rPr lang="en-ID" dirty="0"/>
              <a:t> </a:t>
            </a:r>
            <a:r>
              <a:rPr lang="en-ID" dirty="0" err="1"/>
              <a:t>sekarang</a:t>
            </a:r>
            <a:r>
              <a:rPr lang="en-ID" dirty="0"/>
              <a:t> (present). </a:t>
            </a:r>
            <a:r>
              <a:rPr lang="en-ID" dirty="0" err="1"/>
              <a:t>Bentuk</a:t>
            </a:r>
            <a:r>
              <a:rPr lang="en-ID" dirty="0"/>
              <a:t> </a:t>
            </a:r>
            <a:r>
              <a:rPr lang="en-ID" dirty="0" err="1"/>
              <a:t>ini</a:t>
            </a:r>
            <a:r>
              <a:rPr lang="en-ID" dirty="0"/>
              <a:t> </a:t>
            </a:r>
            <a:r>
              <a:rPr lang="en-ID" dirty="0" err="1"/>
              <a:t>menunjukkan</a:t>
            </a:r>
            <a:r>
              <a:rPr lang="en-ID" dirty="0"/>
              <a:t> </a:t>
            </a:r>
            <a:r>
              <a:rPr lang="en-ID" dirty="0" err="1"/>
              <a:t>bahwa</a:t>
            </a:r>
            <a:r>
              <a:rPr lang="en-ID" dirty="0"/>
              <a:t> </a:t>
            </a:r>
            <a:r>
              <a:rPr lang="en-ID" dirty="0" err="1"/>
              <a:t>aksi</a:t>
            </a:r>
            <a:r>
              <a:rPr lang="en-ID" dirty="0"/>
              <a:t> </a:t>
            </a:r>
            <a:r>
              <a:rPr lang="en-ID" dirty="0" err="1"/>
              <a:t>tersebut</a:t>
            </a:r>
            <a:r>
              <a:rPr lang="en-ID" dirty="0"/>
              <a:t> </a:t>
            </a:r>
            <a:r>
              <a:rPr lang="en-ID" dirty="0" err="1"/>
              <a:t>terjadi</a:t>
            </a:r>
            <a:r>
              <a:rPr lang="en-ID" dirty="0"/>
              <a:t> </a:t>
            </a:r>
            <a:r>
              <a:rPr lang="en-ID" dirty="0" err="1"/>
              <a:t>sebelum</a:t>
            </a:r>
            <a:r>
              <a:rPr lang="en-ID" dirty="0"/>
              <a:t> (begins before), </a:t>
            </a:r>
            <a:r>
              <a:rPr lang="en-ID" dirty="0" err="1"/>
              <a:t>selama</a:t>
            </a:r>
            <a:r>
              <a:rPr lang="en-ID" dirty="0"/>
              <a:t> (is in progress at the present), dan </a:t>
            </a:r>
            <a:r>
              <a:rPr lang="en-ID" dirty="0" err="1"/>
              <a:t>berlanjut</a:t>
            </a:r>
            <a:r>
              <a:rPr lang="en-ID" dirty="0"/>
              <a:t> </a:t>
            </a:r>
            <a:r>
              <a:rPr lang="en-ID" dirty="0" err="1"/>
              <a:t>setelah</a:t>
            </a:r>
            <a:r>
              <a:rPr lang="en-ID" dirty="0"/>
              <a:t> (continues after)  </a:t>
            </a:r>
            <a:r>
              <a:rPr lang="en-ID" dirty="0" err="1"/>
              <a:t>waktu</a:t>
            </a:r>
            <a:r>
              <a:rPr lang="en-ID" dirty="0"/>
              <a:t> </a:t>
            </a:r>
            <a:r>
              <a:rPr lang="en-ID" dirty="0" err="1"/>
              <a:t>atau</a:t>
            </a:r>
            <a:r>
              <a:rPr lang="en-ID" dirty="0"/>
              <a:t> </a:t>
            </a:r>
            <a:r>
              <a:rPr lang="en-ID" dirty="0" err="1"/>
              <a:t>aksi</a:t>
            </a:r>
            <a:r>
              <a:rPr lang="en-ID" dirty="0"/>
              <a:t> </a:t>
            </a:r>
            <a:r>
              <a:rPr lang="en-ID" dirty="0" err="1"/>
              <a:t>lainnya</a:t>
            </a:r>
            <a:r>
              <a:rPr lang="en-ID" dirty="0"/>
              <a:t>.</a:t>
            </a:r>
            <a:endParaRPr lang="en-US" dirty="0"/>
          </a:p>
        </p:txBody>
      </p:sp>
    </p:spTree>
    <p:extLst>
      <p:ext uri="{BB962C8B-B14F-4D97-AF65-F5344CB8AC3E}">
        <p14:creationId xmlns:p14="http://schemas.microsoft.com/office/powerpoint/2010/main" val="147485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5FB82-8245-AC41-A6FD-961351C1EF5B}"/>
              </a:ext>
            </a:extLst>
          </p:cNvPr>
          <p:cNvSpPr>
            <a:spLocks noGrp="1"/>
          </p:cNvSpPr>
          <p:nvPr>
            <p:ph type="title"/>
          </p:nvPr>
        </p:nvSpPr>
        <p:spPr/>
        <p:txBody>
          <a:bodyPr/>
          <a:lstStyle/>
          <a:p>
            <a:r>
              <a:rPr lang="en-US" b="1" dirty="0">
                <a:solidFill>
                  <a:srgbClr val="FF0000"/>
                </a:solidFill>
                <a:latin typeface="Arial Rounded MT Bold" panose="020F0704030504030204" pitchFamily="34" charset="77"/>
              </a:rPr>
              <a:t>RUMUS KALIMAT</a:t>
            </a:r>
          </a:p>
        </p:txBody>
      </p:sp>
      <p:sp>
        <p:nvSpPr>
          <p:cNvPr id="3" name="Content Placeholder 2">
            <a:extLst>
              <a:ext uri="{FF2B5EF4-FFF2-40B4-BE49-F238E27FC236}">
                <a16:creationId xmlns:a16="http://schemas.microsoft.com/office/drawing/2014/main" id="{9C2CE768-BA59-5A43-86EF-B8B138505C9F}"/>
              </a:ext>
            </a:extLst>
          </p:cNvPr>
          <p:cNvSpPr>
            <a:spLocks noGrp="1"/>
          </p:cNvSpPr>
          <p:nvPr>
            <p:ph idx="1"/>
          </p:nvPr>
        </p:nvSpPr>
        <p:spPr>
          <a:xfrm>
            <a:off x="1051560" y="1531620"/>
            <a:ext cx="10115550" cy="4518324"/>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dirty="0" err="1"/>
              <a:t>Kalimat</a:t>
            </a:r>
            <a:r>
              <a:rPr lang="en-US" dirty="0"/>
              <a:t> </a:t>
            </a:r>
            <a:r>
              <a:rPr lang="en-US" dirty="0" err="1"/>
              <a:t>positif</a:t>
            </a:r>
            <a:endParaRPr lang="en-US" dirty="0"/>
          </a:p>
          <a:p>
            <a:pPr marL="0" indent="0">
              <a:buNone/>
            </a:pPr>
            <a:r>
              <a:rPr lang="en-ID" dirty="0" err="1"/>
              <a:t>Subjek</a:t>
            </a:r>
            <a:r>
              <a:rPr lang="en-ID" dirty="0"/>
              <a:t> + be (am/is/are) + verb (-</a:t>
            </a:r>
            <a:r>
              <a:rPr lang="en-ID" dirty="0" err="1"/>
              <a:t>ing</a:t>
            </a:r>
            <a:r>
              <a:rPr lang="en-ID" dirty="0"/>
              <a:t>) + …</a:t>
            </a:r>
          </a:p>
          <a:p>
            <a:pPr marL="0" indent="0">
              <a:buNone/>
            </a:pPr>
            <a:r>
              <a:rPr lang="en-ID" dirty="0" err="1"/>
              <a:t>Contoh</a:t>
            </a:r>
            <a:r>
              <a:rPr lang="en-ID" dirty="0"/>
              <a:t> </a:t>
            </a:r>
          </a:p>
          <a:p>
            <a:pPr fontAlgn="base"/>
            <a:r>
              <a:rPr lang="en-ID" dirty="0" err="1"/>
              <a:t>Rohman</a:t>
            </a:r>
            <a:r>
              <a:rPr lang="en-ID" dirty="0"/>
              <a:t> is sleeping right now</a:t>
            </a:r>
          </a:p>
          <a:p>
            <a:pPr fontAlgn="base"/>
            <a:r>
              <a:rPr lang="en-ID" dirty="0"/>
              <a:t>We are learning English today</a:t>
            </a:r>
          </a:p>
          <a:p>
            <a:pPr marL="0" indent="0" fontAlgn="base">
              <a:buNone/>
            </a:pPr>
            <a:r>
              <a:rPr lang="en-ID" dirty="0" err="1"/>
              <a:t>Rohman</a:t>
            </a:r>
            <a:r>
              <a:rPr lang="en-ID" dirty="0"/>
              <a:t>= Subject,  Is= To be, Sleep= V + </a:t>
            </a:r>
            <a:r>
              <a:rPr lang="en-ID" dirty="0" err="1"/>
              <a:t>ing</a:t>
            </a:r>
            <a:r>
              <a:rPr lang="en-ID" dirty="0"/>
              <a:t>. Right now= adverb of time</a:t>
            </a:r>
          </a:p>
          <a:p>
            <a:pPr marL="0" indent="0" fontAlgn="base">
              <a:buNone/>
            </a:pPr>
            <a:r>
              <a:rPr lang="en-ID" dirty="0"/>
              <a:t>We= subject, are= To be, learn= V + </a:t>
            </a:r>
            <a:r>
              <a:rPr lang="en-ID" dirty="0" err="1"/>
              <a:t>ing</a:t>
            </a:r>
            <a:r>
              <a:rPr lang="en-ID" dirty="0"/>
              <a:t>, English= Object, Today= adverb of time</a:t>
            </a:r>
          </a:p>
          <a:p>
            <a:pPr marL="0" indent="0">
              <a:buNone/>
            </a:pPr>
            <a:endParaRPr lang="en-US" dirty="0"/>
          </a:p>
        </p:txBody>
      </p:sp>
    </p:spTree>
    <p:extLst>
      <p:ext uri="{BB962C8B-B14F-4D97-AF65-F5344CB8AC3E}">
        <p14:creationId xmlns:p14="http://schemas.microsoft.com/office/powerpoint/2010/main" val="2754171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6DE47-9596-ED40-A387-2B4722A615D2}"/>
              </a:ext>
            </a:extLst>
          </p:cNvPr>
          <p:cNvSpPr>
            <a:spLocks noGrp="1"/>
          </p:cNvSpPr>
          <p:nvPr>
            <p:ph type="title"/>
          </p:nvPr>
        </p:nvSpPr>
        <p:spPr/>
        <p:txBody>
          <a:bodyPr/>
          <a:lstStyle/>
          <a:p>
            <a:r>
              <a:rPr lang="en-US" b="1" dirty="0">
                <a:solidFill>
                  <a:srgbClr val="FF0000"/>
                </a:solidFill>
                <a:latin typeface="Arial Rounded MT Bold" panose="020F0704030504030204" pitchFamily="34" charset="77"/>
              </a:rPr>
              <a:t>RUMUS KALIMAT</a:t>
            </a:r>
            <a:endParaRPr lang="en-US" dirty="0"/>
          </a:p>
        </p:txBody>
      </p:sp>
      <p:sp>
        <p:nvSpPr>
          <p:cNvPr id="3" name="Content Placeholder 2">
            <a:extLst>
              <a:ext uri="{FF2B5EF4-FFF2-40B4-BE49-F238E27FC236}">
                <a16:creationId xmlns:a16="http://schemas.microsoft.com/office/drawing/2014/main" id="{F61BB03A-561D-D342-A4B7-882C5BD6CDE4}"/>
              </a:ext>
            </a:extLst>
          </p:cNvPr>
          <p:cNvSpPr>
            <a:spLocks noGrp="1"/>
          </p:cNvSpPr>
          <p:nvPr>
            <p:ph idx="1"/>
          </p:nvPr>
        </p:nvSpPr>
        <p:spPr>
          <a:xfrm>
            <a:off x="1017270" y="2052116"/>
            <a:ext cx="9552869" cy="3997828"/>
          </a:xfrm>
        </p:spPr>
        <p:txBody>
          <a:bodyPr>
            <a:normAutofit lnSpcReduction="10000"/>
          </a:bodyPr>
          <a:lstStyle/>
          <a:p>
            <a:r>
              <a:rPr lang="en-US" dirty="0"/>
              <a:t>Negative </a:t>
            </a:r>
          </a:p>
          <a:p>
            <a:pPr marL="0" indent="0">
              <a:buNone/>
            </a:pPr>
            <a:r>
              <a:rPr lang="en-ID" dirty="0" err="1"/>
              <a:t>Subjek</a:t>
            </a:r>
            <a:r>
              <a:rPr lang="en-ID" dirty="0"/>
              <a:t> +be (am/is/are) + not + verb (-</a:t>
            </a:r>
            <a:r>
              <a:rPr lang="en-ID" dirty="0" err="1"/>
              <a:t>ing</a:t>
            </a:r>
            <a:r>
              <a:rPr lang="en-ID" dirty="0"/>
              <a:t>) + …</a:t>
            </a:r>
          </a:p>
          <a:p>
            <a:pPr fontAlgn="base"/>
            <a:r>
              <a:rPr lang="en-ID" dirty="0" err="1"/>
              <a:t>Rohman</a:t>
            </a:r>
            <a:r>
              <a:rPr lang="en-ID" dirty="0"/>
              <a:t> is not sleeping right now</a:t>
            </a:r>
          </a:p>
          <a:p>
            <a:pPr fontAlgn="base"/>
            <a:r>
              <a:rPr lang="en-ID" dirty="0"/>
              <a:t>We are not learning today</a:t>
            </a:r>
          </a:p>
          <a:p>
            <a:pPr marL="0" indent="0" fontAlgn="base">
              <a:buNone/>
            </a:pPr>
            <a:r>
              <a:rPr lang="en-ID" dirty="0" err="1"/>
              <a:t>Rohman</a:t>
            </a:r>
            <a:r>
              <a:rPr lang="en-ID" dirty="0"/>
              <a:t>= Subject,  Is= To be, not= form of negative, Sleep= V + </a:t>
            </a:r>
            <a:r>
              <a:rPr lang="en-ID" dirty="0" err="1"/>
              <a:t>ing</a:t>
            </a:r>
            <a:r>
              <a:rPr lang="en-ID" dirty="0"/>
              <a:t>. Right now= adverb of time</a:t>
            </a:r>
          </a:p>
          <a:p>
            <a:pPr marL="0" indent="0" fontAlgn="base">
              <a:buNone/>
            </a:pPr>
            <a:r>
              <a:rPr lang="en-ID" dirty="0"/>
              <a:t>We= subject, are= To be, not= form of negative, learn= V + </a:t>
            </a:r>
            <a:r>
              <a:rPr lang="en-ID" dirty="0" err="1"/>
              <a:t>ing</a:t>
            </a:r>
            <a:r>
              <a:rPr lang="en-ID" dirty="0"/>
              <a:t>, English= Object, Today= adverb of time</a:t>
            </a:r>
          </a:p>
          <a:p>
            <a:pPr marL="0" indent="0" fontAlgn="base">
              <a:buNone/>
            </a:pPr>
            <a:endParaRPr lang="en-ID" dirty="0"/>
          </a:p>
          <a:p>
            <a:pPr marL="0" indent="0">
              <a:buNone/>
            </a:pPr>
            <a:endParaRPr lang="en-US" dirty="0"/>
          </a:p>
        </p:txBody>
      </p:sp>
    </p:spTree>
    <p:extLst>
      <p:ext uri="{BB962C8B-B14F-4D97-AF65-F5344CB8AC3E}">
        <p14:creationId xmlns:p14="http://schemas.microsoft.com/office/powerpoint/2010/main" val="389932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F227-E8F0-9045-AE91-6D14EB12C253}"/>
              </a:ext>
            </a:extLst>
          </p:cNvPr>
          <p:cNvSpPr>
            <a:spLocks noGrp="1"/>
          </p:cNvSpPr>
          <p:nvPr>
            <p:ph type="title"/>
          </p:nvPr>
        </p:nvSpPr>
        <p:spPr/>
        <p:txBody>
          <a:bodyPr/>
          <a:lstStyle/>
          <a:p>
            <a:r>
              <a:rPr lang="en-US" b="1" dirty="0">
                <a:solidFill>
                  <a:srgbClr val="FF0000"/>
                </a:solidFill>
                <a:latin typeface="Arial Rounded MT Bold" panose="020F0704030504030204" pitchFamily="34" charset="77"/>
              </a:rPr>
              <a:t>RUMUS KALIMAT</a:t>
            </a:r>
            <a:endParaRPr lang="en-US" dirty="0"/>
          </a:p>
        </p:txBody>
      </p:sp>
      <p:sp>
        <p:nvSpPr>
          <p:cNvPr id="3" name="Content Placeholder 2">
            <a:extLst>
              <a:ext uri="{FF2B5EF4-FFF2-40B4-BE49-F238E27FC236}">
                <a16:creationId xmlns:a16="http://schemas.microsoft.com/office/drawing/2014/main" id="{F06FA5EF-BC69-054D-B2DE-095153DBD9E7}"/>
              </a:ext>
            </a:extLst>
          </p:cNvPr>
          <p:cNvSpPr>
            <a:spLocks noGrp="1"/>
          </p:cNvSpPr>
          <p:nvPr>
            <p:ph idx="1"/>
          </p:nvPr>
        </p:nvSpPr>
        <p:spPr>
          <a:xfrm>
            <a:off x="971550" y="2052116"/>
            <a:ext cx="10378440" cy="3997828"/>
          </a:xfrm>
        </p:spPr>
        <p:txBody>
          <a:bodyPr>
            <a:normAutofit/>
          </a:bodyPr>
          <a:lstStyle/>
          <a:p>
            <a:r>
              <a:rPr lang="en-ID" dirty="0" err="1"/>
              <a:t>Introgative</a:t>
            </a:r>
            <a:endParaRPr lang="en-ID" dirty="0"/>
          </a:p>
          <a:p>
            <a:pPr marL="0" indent="0">
              <a:buNone/>
            </a:pPr>
            <a:r>
              <a:rPr lang="en-ID" dirty="0"/>
              <a:t>Be (am/is/are) + </a:t>
            </a:r>
            <a:r>
              <a:rPr lang="en-ID" dirty="0" err="1"/>
              <a:t>subjek</a:t>
            </a:r>
            <a:r>
              <a:rPr lang="en-ID" dirty="0"/>
              <a:t> + verb (-</a:t>
            </a:r>
            <a:r>
              <a:rPr lang="en-ID" dirty="0" err="1"/>
              <a:t>ing</a:t>
            </a:r>
            <a:r>
              <a:rPr lang="en-ID" dirty="0"/>
              <a:t>) + …?</a:t>
            </a:r>
          </a:p>
          <a:p>
            <a:pPr fontAlgn="base"/>
            <a:r>
              <a:rPr lang="en-ID" dirty="0"/>
              <a:t>Is </a:t>
            </a:r>
            <a:r>
              <a:rPr lang="en-ID" dirty="0" err="1"/>
              <a:t>Rohman</a:t>
            </a:r>
            <a:r>
              <a:rPr lang="en-ID" dirty="0"/>
              <a:t> sleeping right now?</a:t>
            </a:r>
          </a:p>
          <a:p>
            <a:pPr fontAlgn="base"/>
            <a:r>
              <a:rPr lang="en-ID" dirty="0"/>
              <a:t>Are we learning today?</a:t>
            </a:r>
          </a:p>
          <a:p>
            <a:pPr marL="0" indent="0" fontAlgn="base">
              <a:buNone/>
            </a:pPr>
            <a:r>
              <a:rPr lang="en-ID" dirty="0"/>
              <a:t>Is= To be, </a:t>
            </a:r>
            <a:r>
              <a:rPr lang="en-ID" dirty="0" err="1"/>
              <a:t>Rohman</a:t>
            </a:r>
            <a:r>
              <a:rPr lang="en-ID" dirty="0"/>
              <a:t>= Subject, Sleep= V + </a:t>
            </a:r>
            <a:r>
              <a:rPr lang="en-ID" dirty="0" err="1"/>
              <a:t>ing</a:t>
            </a:r>
            <a:r>
              <a:rPr lang="en-ID" dirty="0"/>
              <a:t>. Right now= adverb of time</a:t>
            </a:r>
          </a:p>
          <a:p>
            <a:pPr marL="0" indent="0" fontAlgn="base">
              <a:buNone/>
            </a:pPr>
            <a:r>
              <a:rPr lang="en-ID" dirty="0"/>
              <a:t>are= To be, We= subject, learn= V + </a:t>
            </a:r>
            <a:r>
              <a:rPr lang="en-ID" dirty="0" err="1"/>
              <a:t>ing</a:t>
            </a:r>
            <a:r>
              <a:rPr lang="en-ID" dirty="0"/>
              <a:t>, English= Object, Today= adverb of time</a:t>
            </a:r>
          </a:p>
          <a:p>
            <a:pPr marL="0" indent="0">
              <a:buNone/>
            </a:pPr>
            <a:endParaRPr lang="en-US" dirty="0"/>
          </a:p>
        </p:txBody>
      </p:sp>
    </p:spTree>
    <p:extLst>
      <p:ext uri="{BB962C8B-B14F-4D97-AF65-F5344CB8AC3E}">
        <p14:creationId xmlns:p14="http://schemas.microsoft.com/office/powerpoint/2010/main" val="119131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FCA13-4B87-9C4F-BBEB-20EB5A806459}"/>
              </a:ext>
            </a:extLst>
          </p:cNvPr>
          <p:cNvSpPr>
            <a:spLocks noGrp="1"/>
          </p:cNvSpPr>
          <p:nvPr>
            <p:ph type="title"/>
          </p:nvPr>
        </p:nvSpPr>
        <p:spPr/>
        <p:txBody>
          <a:bodyPr/>
          <a:lstStyle/>
          <a:p>
            <a:r>
              <a:rPr lang="en-US" dirty="0">
                <a:solidFill>
                  <a:srgbClr val="FF0000"/>
                </a:solidFill>
              </a:rPr>
              <a:t>FUNGSI </a:t>
            </a:r>
          </a:p>
        </p:txBody>
      </p:sp>
      <p:sp>
        <p:nvSpPr>
          <p:cNvPr id="3" name="Content Placeholder 2">
            <a:extLst>
              <a:ext uri="{FF2B5EF4-FFF2-40B4-BE49-F238E27FC236}">
                <a16:creationId xmlns:a16="http://schemas.microsoft.com/office/drawing/2014/main" id="{A5C18C25-D76D-6645-9145-4C87367CA47C}"/>
              </a:ext>
            </a:extLst>
          </p:cNvPr>
          <p:cNvSpPr>
            <a:spLocks noGrp="1"/>
          </p:cNvSpPr>
          <p:nvPr>
            <p:ph idx="1"/>
          </p:nvPr>
        </p:nvSpPr>
        <p:spPr>
          <a:xfrm>
            <a:off x="994410" y="1303020"/>
            <a:ext cx="10344150" cy="5554980"/>
          </a:xfrm>
        </p:spPr>
        <p:txBody>
          <a:bodyPr>
            <a:normAutofit/>
          </a:bodyPr>
          <a:lstStyle/>
          <a:p>
            <a:r>
              <a:rPr lang="en-ID" dirty="0" err="1"/>
              <a:t>Untuk</a:t>
            </a:r>
            <a:r>
              <a:rPr lang="en-ID" dirty="0"/>
              <a:t> </a:t>
            </a:r>
            <a:r>
              <a:rPr lang="en-ID" dirty="0" err="1"/>
              <a:t>menunjukkan</a:t>
            </a:r>
            <a:r>
              <a:rPr lang="en-ID" dirty="0"/>
              <a:t> </a:t>
            </a:r>
            <a:r>
              <a:rPr lang="en-ID" dirty="0" err="1"/>
              <a:t>suatu</a:t>
            </a:r>
            <a:r>
              <a:rPr lang="en-ID" dirty="0"/>
              <a:t> </a:t>
            </a:r>
            <a:r>
              <a:rPr lang="en-ID" dirty="0" err="1"/>
              <a:t>aksi</a:t>
            </a:r>
            <a:r>
              <a:rPr lang="en-ID" dirty="0"/>
              <a:t> yang </a:t>
            </a:r>
            <a:r>
              <a:rPr lang="en-ID" dirty="0" err="1"/>
              <a:t>sedang</a:t>
            </a:r>
            <a:r>
              <a:rPr lang="en-ID" dirty="0"/>
              <a:t> </a:t>
            </a:r>
            <a:r>
              <a:rPr lang="en-ID" dirty="0" err="1"/>
              <a:t>berlangsung</a:t>
            </a:r>
            <a:r>
              <a:rPr lang="en-ID" dirty="0"/>
              <a:t> dan </a:t>
            </a:r>
            <a:r>
              <a:rPr lang="en-ID" dirty="0" err="1"/>
              <a:t>terjadi</a:t>
            </a:r>
            <a:r>
              <a:rPr lang="en-ID" dirty="0"/>
              <a:t> </a:t>
            </a:r>
            <a:r>
              <a:rPr lang="en-ID" dirty="0" err="1"/>
              <a:t>sekarang</a:t>
            </a:r>
            <a:endParaRPr lang="en-ID" dirty="0"/>
          </a:p>
          <a:p>
            <a:pPr marL="0" indent="0">
              <a:buNone/>
            </a:pPr>
            <a:r>
              <a:rPr lang="en-ID" dirty="0"/>
              <a:t> </a:t>
            </a:r>
            <a:r>
              <a:rPr lang="en-ID" dirty="0" err="1"/>
              <a:t>contoh</a:t>
            </a:r>
            <a:r>
              <a:rPr lang="en-ID" dirty="0"/>
              <a:t> </a:t>
            </a:r>
          </a:p>
          <a:p>
            <a:pPr marL="0" indent="0">
              <a:buNone/>
            </a:pPr>
            <a:r>
              <a:rPr lang="en-ID" dirty="0"/>
              <a:t>It is raining and I am waiting for my mother to pick me up.</a:t>
            </a:r>
          </a:p>
          <a:p>
            <a:r>
              <a:rPr lang="en-ID" dirty="0" err="1"/>
              <a:t>Untuk</a:t>
            </a:r>
            <a:r>
              <a:rPr lang="en-ID" dirty="0"/>
              <a:t> </a:t>
            </a:r>
            <a:r>
              <a:rPr lang="en-ID" dirty="0" err="1"/>
              <a:t>membicarakan</a:t>
            </a:r>
            <a:r>
              <a:rPr lang="en-ID" dirty="0"/>
              <a:t> </a:t>
            </a:r>
            <a:r>
              <a:rPr lang="en-ID" dirty="0" err="1"/>
              <a:t>aksi</a:t>
            </a:r>
            <a:r>
              <a:rPr lang="en-ID" dirty="0"/>
              <a:t> yang </a:t>
            </a:r>
            <a:r>
              <a:rPr lang="en-ID" dirty="0" err="1"/>
              <a:t>terjadi</a:t>
            </a:r>
            <a:r>
              <a:rPr lang="en-ID" dirty="0"/>
              <a:t> </a:t>
            </a:r>
            <a:r>
              <a:rPr lang="en-ID" dirty="0" err="1"/>
              <a:t>sekitar</a:t>
            </a:r>
            <a:r>
              <a:rPr lang="en-ID" dirty="0"/>
              <a:t> </a:t>
            </a:r>
            <a:r>
              <a:rPr lang="en-ID" dirty="0" err="1"/>
              <a:t>waktu</a:t>
            </a:r>
            <a:r>
              <a:rPr lang="en-ID" dirty="0"/>
              <a:t> </a:t>
            </a:r>
            <a:r>
              <a:rPr lang="en-ID" dirty="0" err="1"/>
              <a:t>pembicaraan</a:t>
            </a:r>
            <a:endParaRPr lang="en-ID" dirty="0"/>
          </a:p>
          <a:p>
            <a:pPr marL="0" indent="0">
              <a:buNone/>
            </a:pPr>
            <a:r>
              <a:rPr lang="en-ID" dirty="0" err="1"/>
              <a:t>Contoh</a:t>
            </a:r>
            <a:r>
              <a:rPr lang="en-ID" dirty="0"/>
              <a:t> </a:t>
            </a:r>
          </a:p>
          <a:p>
            <a:pPr marL="0" indent="0">
              <a:buNone/>
            </a:pPr>
            <a:r>
              <a:rPr lang="en-ID" dirty="0"/>
              <a:t>I am taking five courses this semester</a:t>
            </a:r>
          </a:p>
          <a:p>
            <a:r>
              <a:rPr lang="en-ID" dirty="0" err="1"/>
              <a:t>Untuk</a:t>
            </a:r>
            <a:r>
              <a:rPr lang="en-ID" dirty="0"/>
              <a:t> </a:t>
            </a:r>
            <a:r>
              <a:rPr lang="en-ID" dirty="0" err="1"/>
              <a:t>membicarakan</a:t>
            </a:r>
            <a:r>
              <a:rPr lang="en-ID" dirty="0"/>
              <a:t> </a:t>
            </a:r>
            <a:r>
              <a:rPr lang="en-ID" dirty="0" err="1"/>
              <a:t>rencana</a:t>
            </a:r>
            <a:r>
              <a:rPr lang="en-ID" dirty="0"/>
              <a:t> yang </a:t>
            </a:r>
            <a:r>
              <a:rPr lang="en-ID" dirty="0" err="1"/>
              <a:t>sudah</a:t>
            </a:r>
            <a:r>
              <a:rPr lang="en-ID" dirty="0"/>
              <a:t> </a:t>
            </a:r>
            <a:r>
              <a:rPr lang="en-ID" dirty="0" err="1"/>
              <a:t>pasti</a:t>
            </a:r>
            <a:r>
              <a:rPr lang="en-ID" dirty="0"/>
              <a:t> </a:t>
            </a:r>
            <a:r>
              <a:rPr lang="en-ID" dirty="0" err="1"/>
              <a:t>akan</a:t>
            </a:r>
            <a:r>
              <a:rPr lang="en-ID" dirty="0"/>
              <a:t> </a:t>
            </a:r>
            <a:r>
              <a:rPr lang="en-ID" dirty="0" err="1"/>
              <a:t>terjadi</a:t>
            </a:r>
            <a:r>
              <a:rPr lang="en-ID" dirty="0"/>
              <a:t> </a:t>
            </a:r>
            <a:r>
              <a:rPr lang="en-ID" dirty="0" err="1"/>
              <a:t>dalam</a:t>
            </a:r>
            <a:r>
              <a:rPr lang="en-ID" dirty="0"/>
              <a:t> </a:t>
            </a:r>
            <a:r>
              <a:rPr lang="en-ID" dirty="0" err="1"/>
              <a:t>waktu</a:t>
            </a:r>
            <a:r>
              <a:rPr lang="en-ID" dirty="0"/>
              <a:t> </a:t>
            </a:r>
            <a:r>
              <a:rPr lang="en-ID" dirty="0" err="1"/>
              <a:t>dekat</a:t>
            </a:r>
            <a:endParaRPr lang="en-ID" dirty="0"/>
          </a:p>
          <a:p>
            <a:pPr marL="0" indent="0">
              <a:buNone/>
            </a:pPr>
            <a:r>
              <a:rPr lang="en-US" dirty="0" err="1"/>
              <a:t>Contoh</a:t>
            </a:r>
            <a:r>
              <a:rPr lang="en-US" dirty="0"/>
              <a:t> </a:t>
            </a:r>
          </a:p>
          <a:p>
            <a:pPr marL="0" indent="0">
              <a:buNone/>
            </a:pPr>
            <a:r>
              <a:rPr lang="en-ID" dirty="0"/>
              <a:t>She is spending her holiday in Bangkok next week</a:t>
            </a:r>
            <a:endParaRPr lang="en-US" dirty="0"/>
          </a:p>
        </p:txBody>
      </p:sp>
    </p:spTree>
    <p:extLst>
      <p:ext uri="{BB962C8B-B14F-4D97-AF65-F5344CB8AC3E}">
        <p14:creationId xmlns:p14="http://schemas.microsoft.com/office/powerpoint/2010/main" val="3868464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DEDF-BE74-284C-A32D-166E032DA5E8}"/>
              </a:ext>
            </a:extLst>
          </p:cNvPr>
          <p:cNvSpPr>
            <a:spLocks noGrp="1"/>
          </p:cNvSpPr>
          <p:nvPr>
            <p:ph type="title"/>
          </p:nvPr>
        </p:nvSpPr>
        <p:spPr/>
        <p:txBody>
          <a:bodyPr/>
          <a:lstStyle/>
          <a:p>
            <a:r>
              <a:rPr lang="en-US" dirty="0">
                <a:solidFill>
                  <a:srgbClr val="FF0000"/>
                </a:solidFill>
              </a:rPr>
              <a:t>WAKTU</a:t>
            </a:r>
            <a:r>
              <a:rPr lang="en-US" dirty="0"/>
              <a:t>….</a:t>
            </a:r>
          </a:p>
        </p:txBody>
      </p:sp>
      <p:sp>
        <p:nvSpPr>
          <p:cNvPr id="3" name="Content Placeholder 2">
            <a:extLst>
              <a:ext uri="{FF2B5EF4-FFF2-40B4-BE49-F238E27FC236}">
                <a16:creationId xmlns:a16="http://schemas.microsoft.com/office/drawing/2014/main" id="{79660B5D-15B3-0B4D-99D8-34AC71C039E0}"/>
              </a:ext>
            </a:extLst>
          </p:cNvPr>
          <p:cNvSpPr>
            <a:spLocks noGrp="1"/>
          </p:cNvSpPr>
          <p:nvPr>
            <p:ph idx="1"/>
          </p:nvPr>
        </p:nvSpPr>
        <p:spPr>
          <a:xfrm>
            <a:off x="1485901" y="2052116"/>
            <a:ext cx="4491990" cy="3997828"/>
          </a:xfrm>
        </p:spPr>
        <p:style>
          <a:lnRef idx="3">
            <a:schemeClr val="lt1"/>
          </a:lnRef>
          <a:fillRef idx="1">
            <a:schemeClr val="accent3"/>
          </a:fillRef>
          <a:effectRef idx="1">
            <a:schemeClr val="accent3"/>
          </a:effectRef>
          <a:fontRef idx="minor">
            <a:schemeClr val="lt1"/>
          </a:fontRef>
        </p:style>
        <p:txBody>
          <a:bodyPr/>
          <a:lstStyle/>
          <a:p>
            <a:pPr marL="0" indent="0">
              <a:buNone/>
            </a:pPr>
            <a:r>
              <a:rPr lang="en-ID" dirty="0"/>
              <a:t>At the time of speaking</a:t>
            </a:r>
          </a:p>
          <a:p>
            <a:pPr marL="457200" indent="-457200" fontAlgn="base">
              <a:buFont typeface="+mj-lt"/>
              <a:buAutoNum type="arabicPeriod"/>
            </a:pPr>
            <a:r>
              <a:rPr lang="en-ID" dirty="0"/>
              <a:t>Right now</a:t>
            </a:r>
          </a:p>
          <a:p>
            <a:pPr marL="457200" indent="-457200" fontAlgn="base">
              <a:buFont typeface="+mj-lt"/>
              <a:buAutoNum type="arabicPeriod"/>
            </a:pPr>
            <a:r>
              <a:rPr lang="en-ID" dirty="0"/>
              <a:t>At the moment</a:t>
            </a:r>
          </a:p>
          <a:p>
            <a:pPr marL="457200" indent="-457200" fontAlgn="base">
              <a:buFont typeface="+mj-lt"/>
              <a:buAutoNum type="arabicPeriod"/>
            </a:pPr>
            <a:r>
              <a:rPr lang="en-ID" dirty="0"/>
              <a:t>Today</a:t>
            </a:r>
          </a:p>
          <a:p>
            <a:pPr marL="457200" indent="-457200" fontAlgn="base">
              <a:buFont typeface="+mj-lt"/>
              <a:buAutoNum type="arabicPeriod"/>
            </a:pPr>
            <a:r>
              <a:rPr lang="en-ID" dirty="0"/>
              <a:t>At present</a:t>
            </a:r>
          </a:p>
          <a:p>
            <a:endParaRPr lang="en-US" dirty="0"/>
          </a:p>
        </p:txBody>
      </p:sp>
      <p:sp>
        <p:nvSpPr>
          <p:cNvPr id="4" name="Content Placeholder 2">
            <a:extLst>
              <a:ext uri="{FF2B5EF4-FFF2-40B4-BE49-F238E27FC236}">
                <a16:creationId xmlns:a16="http://schemas.microsoft.com/office/drawing/2014/main" id="{9DC3F6F2-9638-4841-B479-BF7A2B65F0A8}"/>
              </a:ext>
            </a:extLst>
          </p:cNvPr>
          <p:cNvSpPr txBox="1">
            <a:spLocks/>
          </p:cNvSpPr>
          <p:nvPr/>
        </p:nvSpPr>
        <p:spPr>
          <a:xfrm>
            <a:off x="6214109" y="2052116"/>
            <a:ext cx="4491989" cy="3997828"/>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None/>
            </a:pPr>
            <a:r>
              <a:rPr lang="en-ID" dirty="0"/>
              <a:t>around the time of speaking</a:t>
            </a:r>
          </a:p>
          <a:p>
            <a:pPr marL="457200" indent="-457200" fontAlgn="base">
              <a:buFont typeface="+mj-lt"/>
              <a:buAutoNum type="arabicPeriod"/>
            </a:pPr>
            <a:r>
              <a:rPr lang="en-ID" dirty="0"/>
              <a:t>This month</a:t>
            </a:r>
          </a:p>
          <a:p>
            <a:pPr marL="457200" indent="-457200" fontAlgn="base">
              <a:buFont typeface="+mj-lt"/>
              <a:buAutoNum type="arabicPeriod"/>
            </a:pPr>
            <a:r>
              <a:rPr lang="en-ID" dirty="0"/>
              <a:t>This year</a:t>
            </a:r>
          </a:p>
          <a:p>
            <a:pPr marL="457200" indent="-457200" fontAlgn="base">
              <a:buFont typeface="+mj-lt"/>
              <a:buAutoNum type="arabicPeriod"/>
            </a:pPr>
            <a:r>
              <a:rPr lang="en-ID" dirty="0"/>
              <a:t>This week</a:t>
            </a:r>
          </a:p>
          <a:p>
            <a:pPr marL="457200" indent="-457200" fontAlgn="base">
              <a:buFont typeface="+mj-lt"/>
              <a:buAutoNum type="arabicPeriod"/>
            </a:pPr>
            <a:r>
              <a:rPr lang="en-ID" dirty="0"/>
              <a:t>This semester</a:t>
            </a:r>
          </a:p>
          <a:p>
            <a:pPr marL="0" indent="0">
              <a:buNone/>
            </a:pPr>
            <a:endParaRPr lang="en-US" dirty="0"/>
          </a:p>
        </p:txBody>
      </p:sp>
    </p:spTree>
    <p:extLst>
      <p:ext uri="{BB962C8B-B14F-4D97-AF65-F5344CB8AC3E}">
        <p14:creationId xmlns:p14="http://schemas.microsoft.com/office/powerpoint/2010/main" val="3635545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2F1F-AF3A-D94E-9FF1-D871D431C70A}"/>
              </a:ext>
            </a:extLst>
          </p:cNvPr>
          <p:cNvSpPr>
            <a:spLocks noGrp="1"/>
          </p:cNvSpPr>
          <p:nvPr>
            <p:ph type="title"/>
          </p:nvPr>
        </p:nvSpPr>
        <p:spPr/>
        <p:txBody>
          <a:bodyPr/>
          <a:lstStyle/>
          <a:p>
            <a:r>
              <a:rPr lang="en-US" dirty="0">
                <a:solidFill>
                  <a:srgbClr val="FF0000"/>
                </a:solidFill>
              </a:rPr>
              <a:t>PERBEDAAN…..</a:t>
            </a:r>
          </a:p>
        </p:txBody>
      </p:sp>
      <p:graphicFrame>
        <p:nvGraphicFramePr>
          <p:cNvPr id="4" name="Content Placeholder 3">
            <a:extLst>
              <a:ext uri="{FF2B5EF4-FFF2-40B4-BE49-F238E27FC236}">
                <a16:creationId xmlns:a16="http://schemas.microsoft.com/office/drawing/2014/main" id="{19500647-7FB1-0B48-9ECC-27822B5D3BF6}"/>
              </a:ext>
            </a:extLst>
          </p:cNvPr>
          <p:cNvGraphicFramePr>
            <a:graphicFrameLocks noGrp="1"/>
          </p:cNvGraphicFramePr>
          <p:nvPr>
            <p:ph idx="1"/>
            <p:extLst>
              <p:ext uri="{D42A27DB-BD31-4B8C-83A1-F6EECF244321}">
                <p14:modId xmlns:p14="http://schemas.microsoft.com/office/powerpoint/2010/main" val="3376097348"/>
              </p:ext>
            </p:extLst>
          </p:nvPr>
        </p:nvGraphicFramePr>
        <p:xfrm>
          <a:off x="1508761" y="1565910"/>
          <a:ext cx="9061378" cy="4834889"/>
        </p:xfrm>
        <a:graphic>
          <a:graphicData uri="http://schemas.openxmlformats.org/drawingml/2006/table">
            <a:tbl>
              <a:tblPr>
                <a:tableStyleId>{306799F8-075E-4A3A-A7F6-7FBC6576F1A4}</a:tableStyleId>
              </a:tblPr>
              <a:tblGrid>
                <a:gridCol w="4478783">
                  <a:extLst>
                    <a:ext uri="{9D8B030D-6E8A-4147-A177-3AD203B41FA5}">
                      <a16:colId xmlns:a16="http://schemas.microsoft.com/office/drawing/2014/main" val="941568111"/>
                    </a:ext>
                  </a:extLst>
                </a:gridCol>
                <a:gridCol w="4582595">
                  <a:extLst>
                    <a:ext uri="{9D8B030D-6E8A-4147-A177-3AD203B41FA5}">
                      <a16:colId xmlns:a16="http://schemas.microsoft.com/office/drawing/2014/main" val="3226128266"/>
                    </a:ext>
                  </a:extLst>
                </a:gridCol>
              </a:tblGrid>
              <a:tr h="441486">
                <a:tc>
                  <a:txBody>
                    <a:bodyPr/>
                    <a:lstStyle/>
                    <a:p>
                      <a:pPr fontAlgn="base"/>
                      <a:r>
                        <a:rPr lang="en-ID" sz="1800">
                          <a:effectLst/>
                        </a:rPr>
                        <a:t>Simple Present</a:t>
                      </a:r>
                      <a:endParaRPr lang="en-ID" sz="1800">
                        <a:effectLst/>
                        <a:latin typeface="inherit"/>
                      </a:endParaRPr>
                    </a:p>
                  </a:txBody>
                  <a:tcPr marL="90848" marR="90848" marT="45424" marB="45424" anchor="ctr"/>
                </a:tc>
                <a:tc>
                  <a:txBody>
                    <a:bodyPr/>
                    <a:lstStyle/>
                    <a:p>
                      <a:pPr fontAlgn="base"/>
                      <a:r>
                        <a:rPr lang="en-ID" sz="1800">
                          <a:effectLst/>
                        </a:rPr>
                        <a:t>Present Continuous</a:t>
                      </a:r>
                      <a:endParaRPr lang="en-ID" sz="1800">
                        <a:effectLst/>
                        <a:latin typeface="inherit"/>
                      </a:endParaRPr>
                    </a:p>
                  </a:txBody>
                  <a:tcPr marL="90848" marR="90848" marT="45424" marB="45424" anchor="ctr"/>
                </a:tc>
                <a:extLst>
                  <a:ext uri="{0D108BD9-81ED-4DB2-BD59-A6C34878D82A}">
                    <a16:rowId xmlns:a16="http://schemas.microsoft.com/office/drawing/2014/main" val="18600109"/>
                  </a:ext>
                </a:extLst>
              </a:tr>
              <a:tr h="4393403">
                <a:tc>
                  <a:txBody>
                    <a:bodyPr/>
                    <a:lstStyle/>
                    <a:p>
                      <a:pPr fontAlgn="base"/>
                      <a:r>
                        <a:rPr lang="en-ID" sz="1800">
                          <a:effectLst/>
                        </a:rPr>
                        <a:t>a) Untuk aksi yang terjadi berulang-ulang atau secara reguler.</a:t>
                      </a:r>
                    </a:p>
                    <a:p>
                      <a:pPr fontAlgn="base"/>
                      <a:r>
                        <a:rPr lang="en-ID" sz="1800">
                          <a:effectLst/>
                        </a:rPr>
                        <a:t>Contoh kalimat:</a:t>
                      </a:r>
                    </a:p>
                    <a:p>
                      <a:pPr fontAlgn="base"/>
                      <a:r>
                        <a:rPr lang="en-ID" sz="1800">
                          <a:effectLst/>
                        </a:rPr>
                        <a:t>o Alan reads one book a day.</a:t>
                      </a:r>
                    </a:p>
                    <a:p>
                      <a:pPr fontAlgn="base"/>
                      <a:r>
                        <a:rPr lang="en-ID" sz="1800">
                          <a:effectLst/>
                        </a:rPr>
                        <a:t>o Shella usually walks to her campus.</a:t>
                      </a:r>
                    </a:p>
                    <a:p>
                      <a:pPr fontAlgn="base"/>
                      <a:r>
                        <a:rPr lang="en-ID" sz="1800">
                          <a:effectLst/>
                        </a:rPr>
                        <a:t>o The odd semester starts on September.</a:t>
                      </a:r>
                      <a:endParaRPr lang="en-ID" sz="1800">
                        <a:effectLst/>
                        <a:latin typeface="inherit"/>
                      </a:endParaRPr>
                    </a:p>
                  </a:txBody>
                  <a:tcPr marL="90848" marR="90848" marT="45424" marB="45424" anchor="ctr"/>
                </a:tc>
                <a:tc>
                  <a:txBody>
                    <a:bodyPr/>
                    <a:lstStyle/>
                    <a:p>
                      <a:pPr marL="342900" indent="-342900" fontAlgn="base">
                        <a:buFont typeface="+mj-lt"/>
                        <a:buAutoNum type="arabicPeriod"/>
                      </a:pPr>
                      <a:r>
                        <a:rPr lang="en-ID" sz="1800" dirty="0" err="1">
                          <a:effectLst/>
                        </a:rPr>
                        <a:t>Untuk</a:t>
                      </a:r>
                      <a:r>
                        <a:rPr lang="en-ID" sz="1800" dirty="0">
                          <a:effectLst/>
                        </a:rPr>
                        <a:t> </a:t>
                      </a:r>
                      <a:r>
                        <a:rPr lang="en-ID" sz="1800" dirty="0" err="1">
                          <a:effectLst/>
                        </a:rPr>
                        <a:t>aksi</a:t>
                      </a:r>
                      <a:r>
                        <a:rPr lang="en-ID" sz="1800" dirty="0">
                          <a:effectLst/>
                        </a:rPr>
                        <a:t> yang </a:t>
                      </a:r>
                      <a:r>
                        <a:rPr lang="en-ID" sz="1800" dirty="0" err="1">
                          <a:effectLst/>
                        </a:rPr>
                        <a:t>terjadi</a:t>
                      </a:r>
                      <a:r>
                        <a:rPr lang="en-ID" sz="1800" dirty="0">
                          <a:effectLst/>
                        </a:rPr>
                        <a:t> </a:t>
                      </a:r>
                      <a:r>
                        <a:rPr lang="en-ID" sz="1800" dirty="0" err="1">
                          <a:effectLst/>
                        </a:rPr>
                        <a:t>selama</a:t>
                      </a:r>
                      <a:r>
                        <a:rPr lang="en-ID" sz="1800" dirty="0">
                          <a:effectLst/>
                        </a:rPr>
                        <a:t> </a:t>
                      </a:r>
                      <a:r>
                        <a:rPr lang="en-ID" sz="1800" dirty="0" err="1">
                          <a:effectLst/>
                        </a:rPr>
                        <a:t>waktu</a:t>
                      </a:r>
                      <a:r>
                        <a:rPr lang="en-ID" sz="1800" dirty="0">
                          <a:effectLst/>
                        </a:rPr>
                        <a:t> </a:t>
                      </a:r>
                      <a:r>
                        <a:rPr lang="en-ID" sz="1800" dirty="0" err="1">
                          <a:effectLst/>
                        </a:rPr>
                        <a:t>pembicaraan</a:t>
                      </a:r>
                      <a:r>
                        <a:rPr lang="en-ID" sz="1800" dirty="0">
                          <a:effectLst/>
                        </a:rPr>
                        <a:t>.</a:t>
                      </a:r>
                    </a:p>
                    <a:p>
                      <a:pPr fontAlgn="base"/>
                      <a:r>
                        <a:rPr lang="en-ID" sz="1800" dirty="0" err="1">
                          <a:effectLst/>
                        </a:rPr>
                        <a:t>Contoh</a:t>
                      </a:r>
                      <a:r>
                        <a:rPr lang="en-ID" sz="1800" dirty="0">
                          <a:effectLst/>
                        </a:rPr>
                        <a:t> </a:t>
                      </a:r>
                      <a:r>
                        <a:rPr lang="en-ID" sz="1800" dirty="0" err="1">
                          <a:effectLst/>
                        </a:rPr>
                        <a:t>kalimat</a:t>
                      </a:r>
                      <a:r>
                        <a:rPr lang="en-ID" sz="1800" dirty="0">
                          <a:effectLst/>
                        </a:rPr>
                        <a:t>:</a:t>
                      </a:r>
                    </a:p>
                    <a:p>
                      <a:pPr fontAlgn="base">
                        <a:buFont typeface="Arial" panose="020B0604020202020204" pitchFamily="34" charset="0"/>
                        <a:buChar char="•"/>
                      </a:pPr>
                      <a:r>
                        <a:rPr lang="en-ID" sz="1800" dirty="0">
                          <a:effectLst/>
                        </a:rPr>
                        <a:t>Alan cannot pick up the phone right now because he is reading his book.</a:t>
                      </a:r>
                    </a:p>
                    <a:p>
                      <a:pPr fontAlgn="base">
                        <a:buFont typeface="Arial" panose="020B0604020202020204" pitchFamily="34" charset="0"/>
                        <a:buChar char="•"/>
                      </a:pPr>
                      <a:endParaRPr lang="en-ID" sz="1800" dirty="0">
                        <a:effectLst/>
                      </a:endParaRPr>
                    </a:p>
                    <a:p>
                      <a:pPr marL="342900" indent="-342900" fontAlgn="base">
                        <a:buFont typeface="+mj-lt"/>
                        <a:buAutoNum type="arabicPeriod" startAt="2"/>
                      </a:pPr>
                      <a:r>
                        <a:rPr lang="en-ID" sz="1800" dirty="0" err="1">
                          <a:effectLst/>
                        </a:rPr>
                        <a:t>Untuk</a:t>
                      </a:r>
                      <a:r>
                        <a:rPr lang="en-ID" sz="1800" dirty="0">
                          <a:effectLst/>
                        </a:rPr>
                        <a:t> </a:t>
                      </a:r>
                      <a:r>
                        <a:rPr lang="en-ID" sz="1800" dirty="0" err="1">
                          <a:effectLst/>
                        </a:rPr>
                        <a:t>aksi</a:t>
                      </a:r>
                      <a:r>
                        <a:rPr lang="en-ID" sz="1800" dirty="0">
                          <a:effectLst/>
                        </a:rPr>
                        <a:t> yang </a:t>
                      </a:r>
                      <a:r>
                        <a:rPr lang="en-ID" sz="1800" dirty="0" err="1">
                          <a:effectLst/>
                        </a:rPr>
                        <a:t>berlangsung</a:t>
                      </a:r>
                      <a:r>
                        <a:rPr lang="en-ID" sz="1800" dirty="0">
                          <a:effectLst/>
                        </a:rPr>
                        <a:t> </a:t>
                      </a:r>
                      <a:r>
                        <a:rPr lang="en-ID" sz="1800" dirty="0" err="1">
                          <a:effectLst/>
                        </a:rPr>
                        <a:t>sekitar</a:t>
                      </a:r>
                      <a:r>
                        <a:rPr lang="en-ID" sz="1800" dirty="0">
                          <a:effectLst/>
                        </a:rPr>
                        <a:t> </a:t>
                      </a:r>
                      <a:r>
                        <a:rPr lang="en-ID" sz="1800" dirty="0" err="1">
                          <a:effectLst/>
                        </a:rPr>
                        <a:t>waktu</a:t>
                      </a:r>
                      <a:r>
                        <a:rPr lang="en-ID" sz="1800" dirty="0">
                          <a:effectLst/>
                        </a:rPr>
                        <a:t> </a:t>
                      </a:r>
                      <a:r>
                        <a:rPr lang="en-ID" sz="1800" dirty="0" err="1">
                          <a:effectLst/>
                        </a:rPr>
                        <a:t>pembicaraan</a:t>
                      </a:r>
                      <a:endParaRPr lang="en-ID" sz="1800" dirty="0">
                        <a:effectLst/>
                      </a:endParaRPr>
                    </a:p>
                    <a:p>
                      <a:pPr fontAlgn="base"/>
                      <a:r>
                        <a:rPr lang="en-ID" sz="1800" dirty="0" err="1">
                          <a:effectLst/>
                        </a:rPr>
                        <a:t>Contoh</a:t>
                      </a:r>
                      <a:r>
                        <a:rPr lang="en-ID" sz="1800" dirty="0">
                          <a:effectLst/>
                        </a:rPr>
                        <a:t> </a:t>
                      </a:r>
                      <a:r>
                        <a:rPr lang="en-ID" sz="1800" dirty="0" err="1">
                          <a:effectLst/>
                        </a:rPr>
                        <a:t>kalimat</a:t>
                      </a:r>
                      <a:r>
                        <a:rPr lang="en-ID" sz="1800" dirty="0">
                          <a:effectLst/>
                        </a:rPr>
                        <a:t>:</a:t>
                      </a:r>
                    </a:p>
                    <a:p>
                      <a:pPr fontAlgn="base">
                        <a:buFont typeface="Arial" panose="020B0604020202020204" pitchFamily="34" charset="0"/>
                        <a:buChar char="•"/>
                      </a:pPr>
                      <a:r>
                        <a:rPr lang="en-ID" sz="1800" dirty="0">
                          <a:effectLst/>
                        </a:rPr>
                        <a:t>Alan is reading three books a day these days because he needs to catch up to his personal reading goal.</a:t>
                      </a:r>
                      <a:endParaRPr lang="en-ID" sz="1800" dirty="0">
                        <a:effectLst/>
                        <a:latin typeface="inherit"/>
                      </a:endParaRPr>
                    </a:p>
                  </a:txBody>
                  <a:tcPr marL="90848" marR="90848" marT="45424" marB="45424" anchor="ctr"/>
                </a:tc>
                <a:extLst>
                  <a:ext uri="{0D108BD9-81ED-4DB2-BD59-A6C34878D82A}">
                    <a16:rowId xmlns:a16="http://schemas.microsoft.com/office/drawing/2014/main" val="1205698545"/>
                  </a:ext>
                </a:extLst>
              </a:tr>
            </a:tbl>
          </a:graphicData>
        </a:graphic>
      </p:graphicFrame>
    </p:spTree>
    <p:extLst>
      <p:ext uri="{BB962C8B-B14F-4D97-AF65-F5344CB8AC3E}">
        <p14:creationId xmlns:p14="http://schemas.microsoft.com/office/powerpoint/2010/main" val="203616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5C9B-9237-D341-B223-60EB1C4D2874}"/>
              </a:ext>
            </a:extLst>
          </p:cNvPr>
          <p:cNvSpPr>
            <a:spLocks noGrp="1"/>
          </p:cNvSpPr>
          <p:nvPr>
            <p:ph type="title"/>
          </p:nvPr>
        </p:nvSpPr>
        <p:spPr/>
        <p:txBody>
          <a:bodyPr/>
          <a:lstStyle/>
          <a:p>
            <a:r>
              <a:rPr lang="en-US" dirty="0">
                <a:solidFill>
                  <a:srgbClr val="FF0000"/>
                </a:solidFill>
              </a:rPr>
              <a:t>PERBEDAAN…..</a:t>
            </a:r>
            <a:endParaRPr lang="en-US" dirty="0"/>
          </a:p>
        </p:txBody>
      </p:sp>
      <p:graphicFrame>
        <p:nvGraphicFramePr>
          <p:cNvPr id="4" name="Table 3">
            <a:extLst>
              <a:ext uri="{FF2B5EF4-FFF2-40B4-BE49-F238E27FC236}">
                <a16:creationId xmlns:a16="http://schemas.microsoft.com/office/drawing/2014/main" id="{97572FF9-EF0E-2341-A18C-3F02C950E232}"/>
              </a:ext>
            </a:extLst>
          </p:cNvPr>
          <p:cNvGraphicFramePr>
            <a:graphicFrameLocks noGrp="1"/>
          </p:cNvGraphicFramePr>
          <p:nvPr>
            <p:extLst>
              <p:ext uri="{D42A27DB-BD31-4B8C-83A1-F6EECF244321}">
                <p14:modId xmlns:p14="http://schemas.microsoft.com/office/powerpoint/2010/main" val="2268546024"/>
              </p:ext>
            </p:extLst>
          </p:nvPr>
        </p:nvGraphicFramePr>
        <p:xfrm>
          <a:off x="1017270" y="1760220"/>
          <a:ext cx="9989820" cy="4583430"/>
        </p:xfrm>
        <a:graphic>
          <a:graphicData uri="http://schemas.openxmlformats.org/drawingml/2006/table">
            <a:tbl>
              <a:tblPr>
                <a:tableStyleId>{306799F8-075E-4A3A-A7F6-7FBC6576F1A4}</a:tableStyleId>
              </a:tblPr>
              <a:tblGrid>
                <a:gridCol w="4937685">
                  <a:extLst>
                    <a:ext uri="{9D8B030D-6E8A-4147-A177-3AD203B41FA5}">
                      <a16:colId xmlns:a16="http://schemas.microsoft.com/office/drawing/2014/main" val="1538175998"/>
                    </a:ext>
                  </a:extLst>
                </a:gridCol>
                <a:gridCol w="5052135">
                  <a:extLst>
                    <a:ext uri="{9D8B030D-6E8A-4147-A177-3AD203B41FA5}">
                      <a16:colId xmlns:a16="http://schemas.microsoft.com/office/drawing/2014/main" val="2610724155"/>
                    </a:ext>
                  </a:extLst>
                </a:gridCol>
              </a:tblGrid>
              <a:tr h="4583430">
                <a:tc>
                  <a:txBody>
                    <a:bodyPr/>
                    <a:lstStyle/>
                    <a:p>
                      <a:pPr fontAlgn="base"/>
                      <a:r>
                        <a:rPr lang="en-ID" dirty="0">
                          <a:effectLst/>
                        </a:rPr>
                        <a:t>b) </a:t>
                      </a:r>
                      <a:r>
                        <a:rPr lang="en-ID" dirty="0" err="1">
                          <a:effectLst/>
                        </a:rPr>
                        <a:t>Untuk</a:t>
                      </a:r>
                      <a:r>
                        <a:rPr lang="en-ID" dirty="0">
                          <a:effectLst/>
                        </a:rPr>
                        <a:t> </a:t>
                      </a:r>
                      <a:r>
                        <a:rPr lang="en-ID" dirty="0" err="1">
                          <a:effectLst/>
                        </a:rPr>
                        <a:t>menyatakan</a:t>
                      </a:r>
                      <a:r>
                        <a:rPr lang="en-ID" dirty="0">
                          <a:effectLst/>
                        </a:rPr>
                        <a:t> </a:t>
                      </a:r>
                      <a:r>
                        <a:rPr lang="en-ID" u="none" strike="noStrike" dirty="0">
                          <a:solidFill>
                            <a:schemeClr val="tx1"/>
                          </a:solidFill>
                          <a:effectLst/>
                          <a:hlinkClick r:id="rId2">
                            <a:extLst>
                              <a:ext uri="{A12FA001-AC4F-418D-AE19-62706E023703}">
                                <ahyp:hlinkClr xmlns:ahyp="http://schemas.microsoft.com/office/drawing/2018/hyperlinkcolor" val="tx"/>
                              </a:ext>
                            </a:extLst>
                          </a:hlinkClick>
                        </a:rPr>
                        <a:t>fakta</a:t>
                      </a:r>
                      <a:r>
                        <a:rPr lang="en-ID" dirty="0">
                          <a:effectLst/>
                        </a:rPr>
                        <a:t>, </a:t>
                      </a:r>
                      <a:r>
                        <a:rPr lang="en-ID" dirty="0" err="1">
                          <a:effectLst/>
                        </a:rPr>
                        <a:t>situasi</a:t>
                      </a:r>
                      <a:r>
                        <a:rPr lang="en-ID" dirty="0">
                          <a:effectLst/>
                        </a:rPr>
                        <a:t>, dan </a:t>
                      </a:r>
                      <a:r>
                        <a:rPr lang="en-ID" dirty="0" err="1">
                          <a:effectLst/>
                        </a:rPr>
                        <a:t>keadaan</a:t>
                      </a:r>
                      <a:r>
                        <a:rPr lang="en-ID" dirty="0">
                          <a:effectLst/>
                        </a:rPr>
                        <a:t> yang </a:t>
                      </a:r>
                      <a:r>
                        <a:rPr lang="en-ID" dirty="0" err="1">
                          <a:effectLst/>
                        </a:rPr>
                        <a:t>kita</a:t>
                      </a:r>
                      <a:r>
                        <a:rPr lang="en-ID" dirty="0">
                          <a:effectLst/>
                        </a:rPr>
                        <a:t> </a:t>
                      </a:r>
                      <a:r>
                        <a:rPr lang="en-ID" dirty="0" err="1">
                          <a:effectLst/>
                        </a:rPr>
                        <a:t>tidak</a:t>
                      </a:r>
                      <a:r>
                        <a:rPr lang="en-ID" dirty="0">
                          <a:effectLst/>
                        </a:rPr>
                        <a:t> </a:t>
                      </a:r>
                      <a:r>
                        <a:rPr lang="en-ID" dirty="0" err="1">
                          <a:effectLst/>
                        </a:rPr>
                        <a:t>harapkan</a:t>
                      </a:r>
                      <a:r>
                        <a:rPr lang="en-ID" dirty="0">
                          <a:effectLst/>
                        </a:rPr>
                        <a:t> </a:t>
                      </a:r>
                      <a:r>
                        <a:rPr lang="en-ID" dirty="0" err="1">
                          <a:effectLst/>
                        </a:rPr>
                        <a:t>untuk</a:t>
                      </a:r>
                      <a:r>
                        <a:rPr lang="en-ID" dirty="0">
                          <a:effectLst/>
                        </a:rPr>
                        <a:t> </a:t>
                      </a:r>
                      <a:r>
                        <a:rPr lang="en-ID" dirty="0" err="1">
                          <a:effectLst/>
                        </a:rPr>
                        <a:t>berubah</a:t>
                      </a:r>
                      <a:r>
                        <a:rPr lang="en-ID" dirty="0">
                          <a:effectLst/>
                        </a:rPr>
                        <a:t>.</a:t>
                      </a:r>
                    </a:p>
                    <a:p>
                      <a:pPr fontAlgn="base"/>
                      <a:r>
                        <a:rPr lang="en-ID" dirty="0" err="1">
                          <a:effectLst/>
                        </a:rPr>
                        <a:t>Contoh</a:t>
                      </a:r>
                      <a:r>
                        <a:rPr lang="en-ID" dirty="0">
                          <a:effectLst/>
                        </a:rPr>
                        <a:t> </a:t>
                      </a:r>
                      <a:r>
                        <a:rPr lang="en-ID" dirty="0" err="1">
                          <a:effectLst/>
                        </a:rPr>
                        <a:t>kalimat</a:t>
                      </a:r>
                      <a:r>
                        <a:rPr lang="en-ID" dirty="0">
                          <a:effectLst/>
                        </a:rPr>
                        <a:t>:</a:t>
                      </a:r>
                    </a:p>
                    <a:p>
                      <a:pPr fontAlgn="base"/>
                      <a:r>
                        <a:rPr lang="en-ID" dirty="0">
                          <a:effectLst/>
                        </a:rPr>
                        <a:t>o   Shella lives in Bogor.</a:t>
                      </a:r>
                    </a:p>
                    <a:p>
                      <a:pPr fontAlgn="base"/>
                      <a:r>
                        <a:rPr lang="en-ID" dirty="0">
                          <a:effectLst/>
                        </a:rPr>
                        <a:t>o   Alan reads book everyday.</a:t>
                      </a:r>
                      <a:endParaRPr lang="en-ID" dirty="0">
                        <a:effectLst/>
                        <a:latin typeface="inherit"/>
                      </a:endParaRPr>
                    </a:p>
                  </a:txBody>
                  <a:tcPr anchor="ctr"/>
                </a:tc>
                <a:tc>
                  <a:txBody>
                    <a:bodyPr/>
                    <a:lstStyle/>
                    <a:p>
                      <a:pPr fontAlgn="base"/>
                      <a:r>
                        <a:rPr lang="en-ID" dirty="0">
                          <a:effectLst/>
                        </a:rPr>
                        <a:t>c) Present continuous tense </a:t>
                      </a:r>
                      <a:r>
                        <a:rPr lang="en-ID" dirty="0" err="1">
                          <a:effectLst/>
                        </a:rPr>
                        <a:t>untuk</a:t>
                      </a:r>
                      <a:r>
                        <a:rPr lang="en-ID" dirty="0">
                          <a:effectLst/>
                        </a:rPr>
                        <a:t> </a:t>
                      </a:r>
                      <a:r>
                        <a:rPr lang="en-ID" dirty="0" err="1">
                          <a:effectLst/>
                        </a:rPr>
                        <a:t>menyatakan</a:t>
                      </a:r>
                      <a:r>
                        <a:rPr lang="en-ID" dirty="0">
                          <a:effectLst/>
                        </a:rPr>
                        <a:t> </a:t>
                      </a:r>
                      <a:r>
                        <a:rPr lang="en-ID" dirty="0" err="1">
                          <a:effectLst/>
                        </a:rPr>
                        <a:t>situasi</a:t>
                      </a:r>
                      <a:r>
                        <a:rPr lang="en-ID" dirty="0">
                          <a:effectLst/>
                        </a:rPr>
                        <a:t> dan </a:t>
                      </a:r>
                      <a:r>
                        <a:rPr lang="en-ID" dirty="0" err="1">
                          <a:effectLst/>
                        </a:rPr>
                        <a:t>aksi</a:t>
                      </a:r>
                      <a:r>
                        <a:rPr lang="en-ID" dirty="0">
                          <a:effectLst/>
                        </a:rPr>
                        <a:t> yang </a:t>
                      </a:r>
                      <a:r>
                        <a:rPr lang="en-ID" dirty="0" err="1">
                          <a:effectLst/>
                        </a:rPr>
                        <a:t>terjadi</a:t>
                      </a:r>
                      <a:r>
                        <a:rPr lang="en-ID" dirty="0">
                          <a:effectLst/>
                        </a:rPr>
                        <a:t> </a:t>
                      </a:r>
                      <a:r>
                        <a:rPr lang="en-ID" dirty="0" err="1">
                          <a:effectLst/>
                        </a:rPr>
                        <a:t>hanya</a:t>
                      </a:r>
                      <a:r>
                        <a:rPr lang="en-ID" dirty="0">
                          <a:effectLst/>
                        </a:rPr>
                        <a:t> </a:t>
                      </a:r>
                      <a:r>
                        <a:rPr lang="en-ID" dirty="0" err="1">
                          <a:effectLst/>
                        </a:rPr>
                        <a:t>sementara</a:t>
                      </a:r>
                      <a:r>
                        <a:rPr lang="en-ID" dirty="0">
                          <a:effectLst/>
                        </a:rPr>
                        <a:t> </a:t>
                      </a:r>
                      <a:r>
                        <a:rPr lang="en-ID" dirty="0" err="1">
                          <a:effectLst/>
                        </a:rPr>
                        <a:t>atau</a:t>
                      </a:r>
                      <a:r>
                        <a:rPr lang="en-ID" dirty="0">
                          <a:effectLst/>
                        </a:rPr>
                        <a:t> </a:t>
                      </a:r>
                      <a:r>
                        <a:rPr lang="en-ID" dirty="0" err="1">
                          <a:effectLst/>
                        </a:rPr>
                        <a:t>kita</a:t>
                      </a:r>
                      <a:r>
                        <a:rPr lang="en-ID" dirty="0">
                          <a:effectLst/>
                        </a:rPr>
                        <a:t> </a:t>
                      </a:r>
                      <a:r>
                        <a:rPr lang="en-ID" dirty="0" err="1">
                          <a:effectLst/>
                        </a:rPr>
                        <a:t>harapkan</a:t>
                      </a:r>
                      <a:r>
                        <a:rPr lang="en-ID" dirty="0">
                          <a:effectLst/>
                        </a:rPr>
                        <a:t> </a:t>
                      </a:r>
                      <a:r>
                        <a:rPr lang="en-ID" dirty="0" err="1">
                          <a:effectLst/>
                        </a:rPr>
                        <a:t>untuk</a:t>
                      </a:r>
                      <a:r>
                        <a:rPr lang="en-ID" dirty="0">
                          <a:effectLst/>
                        </a:rPr>
                        <a:t> </a:t>
                      </a:r>
                      <a:r>
                        <a:rPr lang="en-ID" dirty="0" err="1">
                          <a:effectLst/>
                        </a:rPr>
                        <a:t>berubah</a:t>
                      </a:r>
                      <a:r>
                        <a:rPr lang="en-ID" dirty="0">
                          <a:effectLst/>
                        </a:rPr>
                        <a:t>.</a:t>
                      </a:r>
                    </a:p>
                    <a:p>
                      <a:pPr fontAlgn="base"/>
                      <a:r>
                        <a:rPr lang="en-ID" dirty="0" err="1">
                          <a:effectLst/>
                        </a:rPr>
                        <a:t>Contoh</a:t>
                      </a:r>
                      <a:r>
                        <a:rPr lang="en-ID" dirty="0">
                          <a:effectLst/>
                        </a:rPr>
                        <a:t> </a:t>
                      </a:r>
                      <a:r>
                        <a:rPr lang="en-ID" dirty="0" err="1">
                          <a:effectLst/>
                        </a:rPr>
                        <a:t>kalimat</a:t>
                      </a:r>
                      <a:r>
                        <a:rPr lang="en-ID" dirty="0">
                          <a:effectLst/>
                        </a:rPr>
                        <a:t>:</a:t>
                      </a:r>
                    </a:p>
                    <a:p>
                      <a:pPr fontAlgn="base">
                        <a:buFont typeface="Arial" panose="020B0604020202020204" pitchFamily="34" charset="0"/>
                        <a:buChar char="•"/>
                      </a:pPr>
                      <a:r>
                        <a:rPr lang="en-ID" dirty="0">
                          <a:effectLst/>
                        </a:rPr>
                        <a:t>Shella is living in Depok for the time being due to her study.</a:t>
                      </a:r>
                    </a:p>
                    <a:p>
                      <a:pPr fontAlgn="base">
                        <a:buFont typeface="Arial" panose="020B0604020202020204" pitchFamily="34" charset="0"/>
                        <a:buChar char="•"/>
                      </a:pPr>
                      <a:r>
                        <a:rPr lang="en-ID" dirty="0">
                          <a:effectLst/>
                        </a:rPr>
                        <a:t>Alan is working at a library this two weeks because his classes are on break.</a:t>
                      </a:r>
                      <a:endParaRPr lang="en-ID" dirty="0">
                        <a:effectLst/>
                        <a:latin typeface="inherit"/>
                      </a:endParaRPr>
                    </a:p>
                  </a:txBody>
                  <a:tcPr anchor="ctr"/>
                </a:tc>
                <a:extLst>
                  <a:ext uri="{0D108BD9-81ED-4DB2-BD59-A6C34878D82A}">
                    <a16:rowId xmlns:a16="http://schemas.microsoft.com/office/drawing/2014/main" val="2350103039"/>
                  </a:ext>
                </a:extLst>
              </a:tr>
            </a:tbl>
          </a:graphicData>
        </a:graphic>
      </p:graphicFrame>
    </p:spTree>
    <p:extLst>
      <p:ext uri="{BB962C8B-B14F-4D97-AF65-F5344CB8AC3E}">
        <p14:creationId xmlns:p14="http://schemas.microsoft.com/office/powerpoint/2010/main" val="32026919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47</TotalTime>
  <Words>828</Words>
  <Application>Microsoft Macintosh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Rounded MT Bold</vt:lpstr>
      <vt:lpstr>inherit</vt:lpstr>
      <vt:lpstr>MS Shell Dlg 2</vt:lpstr>
      <vt:lpstr>Wingdings</vt:lpstr>
      <vt:lpstr>Wingdings 3</vt:lpstr>
      <vt:lpstr>Madison</vt:lpstr>
      <vt:lpstr>PRESENT PROGRESSIVE DAN NON PROGRESSIVE</vt:lpstr>
      <vt:lpstr>DEFINITION…….</vt:lpstr>
      <vt:lpstr>RUMUS KALIMAT</vt:lpstr>
      <vt:lpstr>RUMUS KALIMAT</vt:lpstr>
      <vt:lpstr>RUMUS KALIMAT</vt:lpstr>
      <vt:lpstr>FUNGSI </vt:lpstr>
      <vt:lpstr>WAKTU….</vt:lpstr>
      <vt:lpstr>PERBEDAAN…..</vt:lpstr>
      <vt:lpstr>PERBEDAAN…..</vt:lpstr>
      <vt:lpstr>EXERCISE ……</vt:lpstr>
      <vt:lpstr>EXERCISE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PROGRESSIVE DAN NON PROGRESSIVE</dc:title>
  <dc:creator>endang iryani</dc:creator>
  <cp:lastModifiedBy>endang iryani</cp:lastModifiedBy>
  <cp:revision>6</cp:revision>
  <dcterms:created xsi:type="dcterms:W3CDTF">2020-10-06T22:09:26Z</dcterms:created>
  <dcterms:modified xsi:type="dcterms:W3CDTF">2020-10-06T22:57:00Z</dcterms:modified>
</cp:coreProperties>
</file>