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2" r:id="rId7"/>
    <p:sldId id="263"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snapToGrid="0" snapToObjects="1">
      <p:cViewPr varScale="1">
        <p:scale>
          <a:sx n="105" d="100"/>
          <a:sy n="105" d="100"/>
        </p:scale>
        <p:origin x="744"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GB"/>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1F6A8B9F-608F-8040-9D6B-EE627623C427}" type="datetimeFigureOut">
              <a:rPr lang="en-US" smtClean="0"/>
              <a:t>6/14/20</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BDC45FC-A030-E248-97C8-0C9348B7D1D5}"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57060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F6A8B9F-608F-8040-9D6B-EE627623C427}" type="datetimeFigureOut">
              <a:rPr lang="en-US" smtClean="0"/>
              <a:t>6/14/20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C45FC-A030-E248-97C8-0C9348B7D1D5}" type="slidenum">
              <a:rPr lang="en-US" smtClean="0"/>
              <a:t>‹#›</a:t>
            </a:fld>
            <a:endParaRPr lang="en-US"/>
          </a:p>
        </p:txBody>
      </p:sp>
    </p:spTree>
    <p:extLst>
      <p:ext uri="{BB962C8B-B14F-4D97-AF65-F5344CB8AC3E}">
        <p14:creationId xmlns:p14="http://schemas.microsoft.com/office/powerpoint/2010/main" val="1267195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F6A8B9F-608F-8040-9D6B-EE627623C427}" type="datetimeFigureOut">
              <a:rPr lang="en-US" smtClean="0"/>
              <a:t>6/14/20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C45FC-A030-E248-97C8-0C9348B7D1D5}" type="slidenum">
              <a:rPr lang="en-US" smtClean="0"/>
              <a:t>‹#›</a:t>
            </a:fld>
            <a:endParaRPr lang="en-US"/>
          </a:p>
        </p:txBody>
      </p:sp>
    </p:spTree>
    <p:extLst>
      <p:ext uri="{BB962C8B-B14F-4D97-AF65-F5344CB8AC3E}">
        <p14:creationId xmlns:p14="http://schemas.microsoft.com/office/powerpoint/2010/main" val="2419558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F6A8B9F-608F-8040-9D6B-EE627623C427}" type="datetimeFigureOut">
              <a:rPr lang="en-US" smtClean="0"/>
              <a:t>6/14/20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C45FC-A030-E248-97C8-0C9348B7D1D5}" type="slidenum">
              <a:rPr lang="en-US" smtClean="0"/>
              <a:t>‹#›</a:t>
            </a:fld>
            <a:endParaRPr lang="en-US"/>
          </a:p>
        </p:txBody>
      </p:sp>
    </p:spTree>
    <p:extLst>
      <p:ext uri="{BB962C8B-B14F-4D97-AF65-F5344CB8AC3E}">
        <p14:creationId xmlns:p14="http://schemas.microsoft.com/office/powerpoint/2010/main" val="2549335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GB"/>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1F6A8B9F-608F-8040-9D6B-EE627623C427}" type="datetimeFigureOut">
              <a:rPr lang="en-US" smtClean="0"/>
              <a:t>6/14/20</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BDC45FC-A030-E248-97C8-0C9348B7D1D5}"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44183346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1F6A8B9F-608F-8040-9D6B-EE627623C427}" type="datetimeFigureOut">
              <a:rPr lang="en-US" smtClean="0"/>
              <a:t>6/14/20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DC45FC-A030-E248-97C8-0C9348B7D1D5}" type="slidenum">
              <a:rPr lang="en-US" smtClean="0"/>
              <a:t>‹#›</a:t>
            </a:fld>
            <a:endParaRPr lang="en-US"/>
          </a:p>
        </p:txBody>
      </p:sp>
    </p:spTree>
    <p:extLst>
      <p:ext uri="{BB962C8B-B14F-4D97-AF65-F5344CB8AC3E}">
        <p14:creationId xmlns:p14="http://schemas.microsoft.com/office/powerpoint/2010/main" val="351797260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GB"/>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1F6A8B9F-608F-8040-9D6B-EE627623C427}" type="datetimeFigureOut">
              <a:rPr lang="en-US" smtClean="0"/>
              <a:t>6/14/20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DC45FC-A030-E248-97C8-0C9348B7D1D5}" type="slidenum">
              <a:rPr lang="en-US" smtClean="0"/>
              <a:t>‹#›</a:t>
            </a:fld>
            <a:endParaRPr lang="en-US"/>
          </a:p>
        </p:txBody>
      </p:sp>
    </p:spTree>
    <p:extLst>
      <p:ext uri="{BB962C8B-B14F-4D97-AF65-F5344CB8AC3E}">
        <p14:creationId xmlns:p14="http://schemas.microsoft.com/office/powerpoint/2010/main" val="361533939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1F6A8B9F-608F-8040-9D6B-EE627623C427}" type="datetimeFigureOut">
              <a:rPr lang="en-US" smtClean="0"/>
              <a:t>6/14/20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DC45FC-A030-E248-97C8-0C9348B7D1D5}" type="slidenum">
              <a:rPr lang="en-US" smtClean="0"/>
              <a:t>‹#›</a:t>
            </a:fld>
            <a:endParaRPr lang="en-US"/>
          </a:p>
        </p:txBody>
      </p:sp>
    </p:spTree>
    <p:extLst>
      <p:ext uri="{BB962C8B-B14F-4D97-AF65-F5344CB8AC3E}">
        <p14:creationId xmlns:p14="http://schemas.microsoft.com/office/powerpoint/2010/main" val="585045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6A8B9F-608F-8040-9D6B-EE627623C427}" type="datetimeFigureOut">
              <a:rPr lang="en-US" smtClean="0"/>
              <a:t>6/14/20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DC45FC-A030-E248-97C8-0C9348B7D1D5}" type="slidenum">
              <a:rPr lang="en-US" smtClean="0"/>
              <a:t>‹#›</a:t>
            </a:fld>
            <a:endParaRPr lang="en-US"/>
          </a:p>
        </p:txBody>
      </p:sp>
    </p:spTree>
    <p:extLst>
      <p:ext uri="{BB962C8B-B14F-4D97-AF65-F5344CB8AC3E}">
        <p14:creationId xmlns:p14="http://schemas.microsoft.com/office/powerpoint/2010/main" val="291563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GB"/>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1F6A8B9F-608F-8040-9D6B-EE627623C427}" type="datetimeFigureOut">
              <a:rPr lang="en-US" smtClean="0"/>
              <a:t>6/14/20</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7BDC45FC-A030-E248-97C8-0C9348B7D1D5}"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66792420"/>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GB"/>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1F6A8B9F-608F-8040-9D6B-EE627623C427}" type="datetimeFigureOut">
              <a:rPr lang="en-US" smtClean="0"/>
              <a:t>6/14/20</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7BDC45FC-A030-E248-97C8-0C9348B7D1D5}" type="slidenum">
              <a:rPr lang="en-US" smtClean="0"/>
              <a:t>‹#›</a:t>
            </a:fld>
            <a:endParaRPr lang="en-US"/>
          </a:p>
        </p:txBody>
      </p:sp>
    </p:spTree>
    <p:extLst>
      <p:ext uri="{BB962C8B-B14F-4D97-AF65-F5344CB8AC3E}">
        <p14:creationId xmlns:p14="http://schemas.microsoft.com/office/powerpoint/2010/main" val="1707346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1F6A8B9F-608F-8040-9D6B-EE627623C427}" type="datetimeFigureOut">
              <a:rPr lang="en-US" smtClean="0"/>
              <a:t>6/14/20</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BDC45FC-A030-E248-97C8-0C9348B7D1D5}"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947915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B07E5-A07D-804A-879A-58334CCA6892}"/>
              </a:ext>
            </a:extLst>
          </p:cNvPr>
          <p:cNvSpPr>
            <a:spLocks noGrp="1"/>
          </p:cNvSpPr>
          <p:nvPr>
            <p:ph type="ctrTitle"/>
          </p:nvPr>
        </p:nvSpPr>
        <p:spPr/>
        <p:txBody>
          <a:bodyPr/>
          <a:lstStyle/>
          <a:p>
            <a:r>
              <a:rPr lang="en-US" dirty="0"/>
              <a:t>Using ”most” and ”of”</a:t>
            </a:r>
          </a:p>
        </p:txBody>
      </p:sp>
      <p:sp>
        <p:nvSpPr>
          <p:cNvPr id="3" name="Subtitle 2">
            <a:extLst>
              <a:ext uri="{FF2B5EF4-FFF2-40B4-BE49-F238E27FC236}">
                <a16:creationId xmlns:a16="http://schemas.microsoft.com/office/drawing/2014/main" id="{82320C40-8E43-234C-9471-6EB54C8A70EE}"/>
              </a:ext>
            </a:extLst>
          </p:cNvPr>
          <p:cNvSpPr>
            <a:spLocks noGrp="1"/>
          </p:cNvSpPr>
          <p:nvPr>
            <p:ph type="subTitle" idx="1"/>
          </p:nvPr>
        </p:nvSpPr>
        <p:spPr/>
        <p:txBody>
          <a:bodyPr/>
          <a:lstStyle/>
          <a:p>
            <a:r>
              <a:rPr lang="en-US" dirty="0"/>
              <a:t>Expression of quantity</a:t>
            </a:r>
          </a:p>
        </p:txBody>
      </p:sp>
    </p:spTree>
    <p:extLst>
      <p:ext uri="{BB962C8B-B14F-4D97-AF65-F5344CB8AC3E}">
        <p14:creationId xmlns:p14="http://schemas.microsoft.com/office/powerpoint/2010/main" val="682899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F77A8-2B94-4A4B-B805-0F92DC03F773}"/>
              </a:ext>
            </a:extLst>
          </p:cNvPr>
          <p:cNvSpPr>
            <a:spLocks noGrp="1"/>
          </p:cNvSpPr>
          <p:nvPr>
            <p:ph type="title"/>
          </p:nvPr>
        </p:nvSpPr>
        <p:spPr/>
        <p:txBody>
          <a:bodyPr/>
          <a:lstStyle/>
          <a:p>
            <a:pPr algn="ctr"/>
            <a:r>
              <a:rPr lang="en-US" dirty="0"/>
              <a:t>explaining</a:t>
            </a:r>
          </a:p>
        </p:txBody>
      </p:sp>
      <p:sp>
        <p:nvSpPr>
          <p:cNvPr id="3" name="Content Placeholder 2">
            <a:extLst>
              <a:ext uri="{FF2B5EF4-FFF2-40B4-BE49-F238E27FC236}">
                <a16:creationId xmlns:a16="http://schemas.microsoft.com/office/drawing/2014/main" id="{9E0E4B32-9C74-2849-B40F-8B06F86C8EC5}"/>
              </a:ext>
            </a:extLst>
          </p:cNvPr>
          <p:cNvSpPr>
            <a:spLocks noGrp="1"/>
          </p:cNvSpPr>
          <p:nvPr>
            <p:ph idx="1"/>
          </p:nvPr>
        </p:nvSpPr>
        <p:spPr/>
        <p:txBody>
          <a:bodyPr/>
          <a:lstStyle/>
          <a:p>
            <a:r>
              <a:rPr lang="en-US" dirty="0" err="1"/>
              <a:t>Penggunaan</a:t>
            </a:r>
            <a:r>
              <a:rPr lang="en-US" dirty="0"/>
              <a:t> ”Most”. Most </a:t>
            </a:r>
            <a:r>
              <a:rPr lang="en-US" dirty="0" err="1"/>
              <a:t>bisa</a:t>
            </a:r>
            <a:r>
              <a:rPr lang="en-US" dirty="0"/>
              <a:t> </a:t>
            </a:r>
            <a:r>
              <a:rPr lang="en-US" dirty="0" err="1"/>
              <a:t>digunakan</a:t>
            </a:r>
            <a:r>
              <a:rPr lang="en-US" dirty="0"/>
              <a:t> </a:t>
            </a:r>
            <a:r>
              <a:rPr lang="en-US" dirty="0" err="1"/>
              <a:t>untuk</a:t>
            </a:r>
            <a:r>
              <a:rPr lang="en-US" dirty="0"/>
              <a:t> </a:t>
            </a:r>
            <a:r>
              <a:rPr lang="en-US" dirty="0" err="1"/>
              <a:t>dua</a:t>
            </a:r>
            <a:r>
              <a:rPr lang="en-US" dirty="0"/>
              <a:t> </a:t>
            </a:r>
            <a:r>
              <a:rPr lang="en-US" dirty="0" err="1"/>
              <a:t>hal</a:t>
            </a:r>
            <a:r>
              <a:rPr lang="en-US" dirty="0"/>
              <a:t>:</a:t>
            </a:r>
          </a:p>
          <a:p>
            <a:pPr marL="457200" indent="-457200">
              <a:buFont typeface="+mj-lt"/>
              <a:buAutoNum type="arabicPeriod"/>
            </a:pPr>
            <a:r>
              <a:rPr lang="en-US" dirty="0" err="1"/>
              <a:t>Digunakan</a:t>
            </a:r>
            <a:r>
              <a:rPr lang="en-US" dirty="0"/>
              <a:t> </a:t>
            </a:r>
            <a:r>
              <a:rPr lang="en-US" dirty="0" err="1"/>
              <a:t>untuk</a:t>
            </a:r>
            <a:r>
              <a:rPr lang="en-US" dirty="0"/>
              <a:t> kata </a:t>
            </a:r>
            <a:r>
              <a:rPr lang="en-US" dirty="0" err="1"/>
              <a:t>benda</a:t>
            </a:r>
            <a:r>
              <a:rPr lang="en-US" dirty="0"/>
              <a:t> yang specific </a:t>
            </a:r>
          </a:p>
          <a:p>
            <a:pPr marL="457200" indent="-457200">
              <a:buFont typeface="+mj-lt"/>
              <a:buAutoNum type="arabicPeriod"/>
            </a:pPr>
            <a:r>
              <a:rPr lang="en-US" dirty="0" err="1"/>
              <a:t>Digunakan</a:t>
            </a:r>
            <a:r>
              <a:rPr lang="en-US" dirty="0"/>
              <a:t> </a:t>
            </a:r>
            <a:r>
              <a:rPr lang="en-US" dirty="0" err="1"/>
              <a:t>untuk</a:t>
            </a:r>
            <a:r>
              <a:rPr lang="en-US" dirty="0"/>
              <a:t> kata </a:t>
            </a:r>
            <a:r>
              <a:rPr lang="en-US" dirty="0" err="1"/>
              <a:t>benda</a:t>
            </a:r>
            <a:r>
              <a:rPr lang="en-US" dirty="0"/>
              <a:t> yang </a:t>
            </a:r>
            <a:r>
              <a:rPr lang="en-US" dirty="0" err="1"/>
              <a:t>tidak</a:t>
            </a:r>
            <a:r>
              <a:rPr lang="en-US" dirty="0"/>
              <a:t> specific.</a:t>
            </a:r>
          </a:p>
          <a:p>
            <a:pPr marL="0" indent="0">
              <a:buNone/>
            </a:pPr>
            <a:r>
              <a:rPr lang="en-US" dirty="0"/>
              <a:t>Most </a:t>
            </a:r>
            <a:r>
              <a:rPr lang="en-US" dirty="0" err="1"/>
              <a:t>memiliki</a:t>
            </a:r>
            <a:r>
              <a:rPr lang="en-US" dirty="0"/>
              <a:t> </a:t>
            </a:r>
            <a:r>
              <a:rPr lang="en-US" dirty="0" err="1"/>
              <a:t>arti</a:t>
            </a:r>
            <a:r>
              <a:rPr lang="en-US" dirty="0"/>
              <a:t> </a:t>
            </a:r>
            <a:r>
              <a:rPr lang="en-US" dirty="0" err="1"/>
              <a:t>banyak</a:t>
            </a:r>
            <a:r>
              <a:rPr lang="en-US" dirty="0"/>
              <a:t>. </a:t>
            </a:r>
            <a:r>
              <a:rPr lang="en-US" dirty="0" err="1"/>
              <a:t>Ini</a:t>
            </a:r>
            <a:r>
              <a:rPr lang="en-US" dirty="0"/>
              <a:t> </a:t>
            </a:r>
            <a:r>
              <a:rPr lang="en-US" dirty="0" err="1"/>
              <a:t>menjelaskan</a:t>
            </a:r>
            <a:r>
              <a:rPr lang="en-US" dirty="0"/>
              <a:t> </a:t>
            </a:r>
            <a:r>
              <a:rPr lang="en-US" dirty="0" err="1"/>
              <a:t>jumlah</a:t>
            </a:r>
            <a:r>
              <a:rPr lang="en-US" dirty="0"/>
              <a:t> </a:t>
            </a:r>
            <a:r>
              <a:rPr lang="en-US" dirty="0" err="1"/>
              <a:t>terhadap</a:t>
            </a:r>
            <a:r>
              <a:rPr lang="en-US" dirty="0"/>
              <a:t> kata </a:t>
            </a:r>
            <a:r>
              <a:rPr lang="en-US" dirty="0" err="1"/>
              <a:t>benda</a:t>
            </a:r>
            <a:r>
              <a:rPr lang="en-US" dirty="0"/>
              <a:t> yang </a:t>
            </a:r>
            <a:r>
              <a:rPr lang="en-US" dirty="0" err="1"/>
              <a:t>akan</a:t>
            </a:r>
            <a:r>
              <a:rPr lang="en-US" dirty="0"/>
              <a:t> </a:t>
            </a:r>
            <a:r>
              <a:rPr lang="en-US" dirty="0" err="1"/>
              <a:t>dijelaskan</a:t>
            </a:r>
            <a:r>
              <a:rPr lang="en-US" dirty="0"/>
              <a:t> </a:t>
            </a:r>
            <a:r>
              <a:rPr lang="en-US" dirty="0" err="1"/>
              <a:t>dalam</a:t>
            </a:r>
            <a:r>
              <a:rPr lang="en-US" dirty="0"/>
              <a:t> </a:t>
            </a:r>
            <a:r>
              <a:rPr lang="en-US" dirty="0" err="1"/>
              <a:t>kalimat</a:t>
            </a:r>
            <a:r>
              <a:rPr lang="en-US" dirty="0"/>
              <a:t> oleh </a:t>
            </a:r>
            <a:r>
              <a:rPr lang="en-US" dirty="0" err="1"/>
              <a:t>subjek</a:t>
            </a:r>
            <a:r>
              <a:rPr lang="en-US" dirty="0"/>
              <a:t>. </a:t>
            </a:r>
          </a:p>
          <a:p>
            <a:pPr marL="0" indent="0">
              <a:buNone/>
            </a:pPr>
            <a:r>
              <a:rPr lang="en-US" dirty="0"/>
              <a:t>Most, </a:t>
            </a:r>
            <a:r>
              <a:rPr lang="en-US" dirty="0" err="1"/>
              <a:t>digunakan</a:t>
            </a:r>
            <a:r>
              <a:rPr lang="en-US" dirty="0"/>
              <a:t> </a:t>
            </a:r>
            <a:r>
              <a:rPr lang="en-US" dirty="0" err="1"/>
              <a:t>untuk</a:t>
            </a:r>
            <a:r>
              <a:rPr lang="en-US" dirty="0"/>
              <a:t> </a:t>
            </a:r>
            <a:r>
              <a:rPr lang="en-US" dirty="0" err="1"/>
              <a:t>menjelaskan</a:t>
            </a:r>
            <a:r>
              <a:rPr lang="en-US" dirty="0"/>
              <a:t> kata </a:t>
            </a:r>
            <a:r>
              <a:rPr lang="en-US" dirty="0" err="1"/>
              <a:t>benda</a:t>
            </a:r>
            <a:r>
              <a:rPr lang="en-US" dirty="0"/>
              <a:t> yang specific </a:t>
            </a:r>
            <a:r>
              <a:rPr lang="en-US" dirty="0" err="1"/>
              <a:t>harus</a:t>
            </a:r>
            <a:r>
              <a:rPr lang="en-US" dirty="0"/>
              <a:t> </a:t>
            </a:r>
            <a:r>
              <a:rPr lang="en-US" dirty="0" err="1"/>
              <a:t>menggunakan</a:t>
            </a:r>
            <a:r>
              <a:rPr lang="en-US" dirty="0"/>
              <a:t> kata </a:t>
            </a:r>
            <a:r>
              <a:rPr lang="en-US" dirty="0" err="1"/>
              <a:t>tambah</a:t>
            </a:r>
            <a:r>
              <a:rPr lang="en-US" dirty="0"/>
              <a:t> “of”.</a:t>
            </a:r>
          </a:p>
        </p:txBody>
      </p:sp>
    </p:spTree>
    <p:extLst>
      <p:ext uri="{BB962C8B-B14F-4D97-AF65-F5344CB8AC3E}">
        <p14:creationId xmlns:p14="http://schemas.microsoft.com/office/powerpoint/2010/main" val="1414595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F7779-4042-2649-BEE3-912785C014EB}"/>
              </a:ext>
            </a:extLst>
          </p:cNvPr>
          <p:cNvSpPr>
            <a:spLocks noGrp="1"/>
          </p:cNvSpPr>
          <p:nvPr>
            <p:ph type="title"/>
          </p:nvPr>
        </p:nvSpPr>
        <p:spPr/>
        <p:txBody>
          <a:bodyPr/>
          <a:lstStyle/>
          <a:p>
            <a:pPr algn="ctr"/>
            <a:r>
              <a:rPr lang="en-US" dirty="0"/>
              <a:t>Using ’most”</a:t>
            </a:r>
          </a:p>
        </p:txBody>
      </p:sp>
      <p:sp>
        <p:nvSpPr>
          <p:cNvPr id="3" name="Content Placeholder 2">
            <a:extLst>
              <a:ext uri="{FF2B5EF4-FFF2-40B4-BE49-F238E27FC236}">
                <a16:creationId xmlns:a16="http://schemas.microsoft.com/office/drawing/2014/main" id="{025F1302-1B5E-8A40-A742-CCDAD5BB1474}"/>
              </a:ext>
            </a:extLst>
          </p:cNvPr>
          <p:cNvSpPr>
            <a:spLocks noGrp="1"/>
          </p:cNvSpPr>
          <p:nvPr>
            <p:ph idx="1"/>
          </p:nvPr>
        </p:nvSpPr>
        <p:spPr/>
        <p:txBody>
          <a:bodyPr/>
          <a:lstStyle/>
          <a:p>
            <a:r>
              <a:rPr lang="en-US" dirty="0"/>
              <a:t>Functions: </a:t>
            </a:r>
            <a:r>
              <a:rPr lang="en-US" dirty="0" err="1"/>
              <a:t>digunakan</a:t>
            </a:r>
            <a:r>
              <a:rPr lang="en-US" dirty="0"/>
              <a:t> </a:t>
            </a:r>
            <a:r>
              <a:rPr lang="en-US" dirty="0" err="1"/>
              <a:t>untuk</a:t>
            </a:r>
            <a:r>
              <a:rPr lang="en-US" dirty="0"/>
              <a:t> kata yang </a:t>
            </a:r>
            <a:r>
              <a:rPr lang="en-US" dirty="0" err="1"/>
              <a:t>tidak</a:t>
            </a:r>
            <a:r>
              <a:rPr lang="en-US" dirty="0"/>
              <a:t> specific like Betty said in her book that the speaker is not referring to specific books. The speaker is not referring to “those books” or “your books” or ”the books written by Mark Twain.” the noun ”book” is nonspecific.</a:t>
            </a:r>
          </a:p>
          <a:p>
            <a:r>
              <a:rPr lang="en-US" dirty="0"/>
              <a:t>Sample </a:t>
            </a:r>
          </a:p>
          <a:p>
            <a:pPr marL="0" indent="0">
              <a:buNone/>
            </a:pPr>
            <a:r>
              <a:rPr lang="en-US" dirty="0"/>
              <a:t>Most books are interesting.</a:t>
            </a:r>
          </a:p>
          <a:p>
            <a:pPr marL="0" indent="0">
              <a:buNone/>
            </a:pPr>
            <a:r>
              <a:rPr lang="en-US" dirty="0"/>
              <a:t>What the “books”? </a:t>
            </a:r>
          </a:p>
          <a:p>
            <a:pPr marL="0" indent="0">
              <a:buNone/>
            </a:pPr>
            <a:endParaRPr lang="en-US" dirty="0"/>
          </a:p>
          <a:p>
            <a:pPr marL="0" indent="0">
              <a:buNone/>
            </a:pPr>
            <a:r>
              <a:rPr lang="en-US" dirty="0"/>
              <a:t>Complete, I went to </a:t>
            </a:r>
            <a:r>
              <a:rPr lang="en-US" dirty="0" err="1"/>
              <a:t>Gramedia</a:t>
            </a:r>
            <a:r>
              <a:rPr lang="en-US" dirty="0"/>
              <a:t> store, most books are interesting there.</a:t>
            </a:r>
          </a:p>
        </p:txBody>
      </p:sp>
      <p:cxnSp>
        <p:nvCxnSpPr>
          <p:cNvPr id="5" name="Straight Arrow Connector 4">
            <a:extLst>
              <a:ext uri="{FF2B5EF4-FFF2-40B4-BE49-F238E27FC236}">
                <a16:creationId xmlns:a16="http://schemas.microsoft.com/office/drawing/2014/main" id="{DB2DD8EC-05B5-F248-90B3-E7B02C4C41B6}"/>
              </a:ext>
            </a:extLst>
          </p:cNvPr>
          <p:cNvCxnSpPr/>
          <p:nvPr/>
        </p:nvCxnSpPr>
        <p:spPr>
          <a:xfrm>
            <a:off x="4230624" y="4035552"/>
            <a:ext cx="164592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CEA86DD0-63B2-BA4E-8008-9CB630DE424A}"/>
              </a:ext>
            </a:extLst>
          </p:cNvPr>
          <p:cNvSpPr/>
          <p:nvPr/>
        </p:nvSpPr>
        <p:spPr>
          <a:xfrm>
            <a:off x="6254496" y="3864864"/>
            <a:ext cx="3499104" cy="9509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Most + non specification + </a:t>
            </a:r>
            <a:r>
              <a:rPr lang="en-US" dirty="0" err="1"/>
              <a:t>tobe</a:t>
            </a:r>
            <a:endParaRPr lang="en-US" dirty="0"/>
          </a:p>
        </p:txBody>
      </p:sp>
    </p:spTree>
    <p:extLst>
      <p:ext uri="{BB962C8B-B14F-4D97-AF65-F5344CB8AC3E}">
        <p14:creationId xmlns:p14="http://schemas.microsoft.com/office/powerpoint/2010/main" val="186733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8BEC3-2B2D-0043-85C3-959E38D93E04}"/>
              </a:ext>
            </a:extLst>
          </p:cNvPr>
          <p:cNvSpPr>
            <a:spLocks noGrp="1"/>
          </p:cNvSpPr>
          <p:nvPr>
            <p:ph type="title"/>
          </p:nvPr>
        </p:nvSpPr>
        <p:spPr/>
        <p:txBody>
          <a:bodyPr/>
          <a:lstStyle/>
          <a:p>
            <a:pPr algn="ctr"/>
            <a:r>
              <a:rPr lang="en-US" dirty="0"/>
              <a:t>Most of</a:t>
            </a:r>
          </a:p>
        </p:txBody>
      </p:sp>
      <p:sp>
        <p:nvSpPr>
          <p:cNvPr id="3" name="Content Placeholder 2">
            <a:extLst>
              <a:ext uri="{FF2B5EF4-FFF2-40B4-BE49-F238E27FC236}">
                <a16:creationId xmlns:a16="http://schemas.microsoft.com/office/drawing/2014/main" id="{85C718AF-8CE8-5A42-B941-EEAC30ABE64C}"/>
              </a:ext>
            </a:extLst>
          </p:cNvPr>
          <p:cNvSpPr>
            <a:spLocks noGrp="1"/>
          </p:cNvSpPr>
          <p:nvPr>
            <p:ph idx="1"/>
          </p:nvPr>
        </p:nvSpPr>
        <p:spPr/>
        <p:txBody>
          <a:bodyPr/>
          <a:lstStyle/>
          <a:p>
            <a:r>
              <a:rPr lang="en-US" dirty="0"/>
              <a:t>Most of </a:t>
            </a:r>
            <a:r>
              <a:rPr lang="en-US" dirty="0" err="1"/>
              <a:t>menurut</a:t>
            </a:r>
            <a:r>
              <a:rPr lang="en-US" dirty="0"/>
              <a:t> Betty, </a:t>
            </a:r>
            <a:r>
              <a:rPr lang="en-US" dirty="0" err="1"/>
              <a:t>digunakan</a:t>
            </a:r>
            <a:r>
              <a:rPr lang="en-US" dirty="0"/>
              <a:t> </a:t>
            </a:r>
            <a:r>
              <a:rPr lang="en-US" dirty="0" err="1"/>
              <a:t>untuk</a:t>
            </a:r>
            <a:r>
              <a:rPr lang="en-US" dirty="0"/>
              <a:t> </a:t>
            </a:r>
            <a:r>
              <a:rPr lang="en-US" dirty="0" err="1"/>
              <a:t>menjelaskan</a:t>
            </a:r>
            <a:r>
              <a:rPr lang="en-US" dirty="0"/>
              <a:t> kata </a:t>
            </a:r>
            <a:r>
              <a:rPr lang="en-US" dirty="0" err="1"/>
              <a:t>benda</a:t>
            </a:r>
            <a:r>
              <a:rPr lang="en-US" dirty="0"/>
              <a:t> yang </a:t>
            </a:r>
            <a:r>
              <a:rPr lang="en-US" dirty="0" err="1"/>
              <a:t>ditunjuk</a:t>
            </a:r>
            <a:r>
              <a:rPr lang="en-US" dirty="0"/>
              <a:t> oleh </a:t>
            </a:r>
            <a:r>
              <a:rPr lang="en-US" dirty="0" err="1"/>
              <a:t>subjek</a:t>
            </a:r>
            <a:r>
              <a:rPr lang="en-US" dirty="0"/>
              <a:t> </a:t>
            </a:r>
            <a:r>
              <a:rPr lang="en-US" dirty="0" err="1"/>
              <a:t>secara</a:t>
            </a:r>
            <a:r>
              <a:rPr lang="en-US" dirty="0"/>
              <a:t> specific. She said “ a noun is specific when it is preceded by: this, that, these, those or my, john’s their or the. </a:t>
            </a:r>
          </a:p>
          <a:p>
            <a:r>
              <a:rPr lang="en-US" dirty="0" err="1"/>
              <a:t>Jadi</a:t>
            </a:r>
            <a:r>
              <a:rPr lang="en-US" dirty="0"/>
              <a:t>, </a:t>
            </a:r>
            <a:r>
              <a:rPr lang="en-US" dirty="0" err="1"/>
              <a:t>ketika</a:t>
            </a:r>
            <a:r>
              <a:rPr lang="en-US" dirty="0"/>
              <a:t> </a:t>
            </a:r>
            <a:r>
              <a:rPr lang="en-US" dirty="0" err="1"/>
              <a:t>kita</a:t>
            </a:r>
            <a:r>
              <a:rPr lang="en-US" dirty="0"/>
              <a:t> </a:t>
            </a:r>
            <a:r>
              <a:rPr lang="en-US" dirty="0" err="1"/>
              <a:t>menggunakan</a:t>
            </a:r>
            <a:r>
              <a:rPr lang="en-US" dirty="0"/>
              <a:t> “most of” </a:t>
            </a:r>
            <a:r>
              <a:rPr lang="en-US" dirty="0" err="1"/>
              <a:t>harus</a:t>
            </a:r>
            <a:r>
              <a:rPr lang="en-US" dirty="0"/>
              <a:t> </a:t>
            </a:r>
            <a:r>
              <a:rPr lang="en-US" dirty="0" err="1"/>
              <a:t>diiringi</a:t>
            </a:r>
            <a:r>
              <a:rPr lang="en-US" dirty="0"/>
              <a:t> </a:t>
            </a:r>
            <a:r>
              <a:rPr lang="en-US" dirty="0" err="1"/>
              <a:t>dengan</a:t>
            </a:r>
            <a:r>
              <a:rPr lang="en-US" dirty="0"/>
              <a:t> kata yang </a:t>
            </a:r>
            <a:r>
              <a:rPr lang="en-US" dirty="0" err="1"/>
              <a:t>menunjukan</a:t>
            </a:r>
            <a:r>
              <a:rPr lang="en-US" dirty="0"/>
              <a:t> </a:t>
            </a:r>
            <a:r>
              <a:rPr lang="en-US" dirty="0" err="1"/>
              <a:t>kepemelikan</a:t>
            </a:r>
            <a:r>
              <a:rPr lang="en-US" dirty="0"/>
              <a:t> </a:t>
            </a:r>
            <a:r>
              <a:rPr lang="en-US" dirty="0" err="1"/>
              <a:t>seperti</a:t>
            </a:r>
            <a:r>
              <a:rPr lang="en-US" dirty="0"/>
              <a:t> this, that dan </a:t>
            </a:r>
            <a:r>
              <a:rPr lang="en-US" dirty="0" err="1"/>
              <a:t>sebagaimana</a:t>
            </a:r>
            <a:r>
              <a:rPr lang="en-US" dirty="0"/>
              <a:t> </a:t>
            </a:r>
            <a:r>
              <a:rPr lang="en-US" dirty="0" err="1"/>
              <a:t>seperti</a:t>
            </a:r>
            <a:r>
              <a:rPr lang="en-US" dirty="0"/>
              <a:t> yang </a:t>
            </a:r>
            <a:r>
              <a:rPr lang="en-US" dirty="0" err="1"/>
              <a:t>dikatakan</a:t>
            </a:r>
            <a:r>
              <a:rPr lang="en-US" dirty="0"/>
              <a:t> Betty </a:t>
            </a:r>
            <a:r>
              <a:rPr lang="en-US" dirty="0" err="1"/>
              <a:t>diatas</a:t>
            </a:r>
            <a:r>
              <a:rPr lang="en-US" dirty="0"/>
              <a:t>.</a:t>
            </a:r>
          </a:p>
          <a:p>
            <a:r>
              <a:rPr lang="en-US" dirty="0"/>
              <a:t>Sample </a:t>
            </a:r>
          </a:p>
          <a:p>
            <a:pPr marL="0" indent="0">
              <a:buNone/>
            </a:pPr>
            <a:r>
              <a:rPr lang="en-US" dirty="0"/>
              <a:t>Most of those books are mine </a:t>
            </a:r>
          </a:p>
          <a:p>
            <a:pPr marL="0" indent="0">
              <a:buNone/>
            </a:pPr>
            <a:r>
              <a:rPr lang="en-US" dirty="0"/>
              <a:t>Most of my books are in English</a:t>
            </a:r>
          </a:p>
          <a:p>
            <a:pPr marL="0" indent="0">
              <a:buNone/>
            </a:pPr>
            <a:r>
              <a:rPr lang="en-US" dirty="0"/>
              <a:t>Most of the books on the table are mine.</a:t>
            </a:r>
          </a:p>
          <a:p>
            <a:pPr marL="0" indent="0">
              <a:buNone/>
            </a:pPr>
            <a:endParaRPr lang="en-US" dirty="0"/>
          </a:p>
        </p:txBody>
      </p:sp>
      <p:cxnSp>
        <p:nvCxnSpPr>
          <p:cNvPr id="5" name="Straight Arrow Connector 4">
            <a:extLst>
              <a:ext uri="{FF2B5EF4-FFF2-40B4-BE49-F238E27FC236}">
                <a16:creationId xmlns:a16="http://schemas.microsoft.com/office/drawing/2014/main" id="{388350CB-F11D-6141-AFCA-9B1B650F3C51}"/>
              </a:ext>
            </a:extLst>
          </p:cNvPr>
          <p:cNvCxnSpPr/>
          <p:nvPr/>
        </p:nvCxnSpPr>
        <p:spPr>
          <a:xfrm>
            <a:off x="4791456" y="4779264"/>
            <a:ext cx="26456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64402BE2-0A02-BA40-B6B2-215664F3D25F}"/>
              </a:ext>
            </a:extLst>
          </p:cNvPr>
          <p:cNvSpPr/>
          <p:nvPr/>
        </p:nvSpPr>
        <p:spPr>
          <a:xfrm>
            <a:off x="7754112" y="4645152"/>
            <a:ext cx="3340608" cy="18653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Most + of + preceded+ specific</a:t>
            </a:r>
          </a:p>
        </p:txBody>
      </p:sp>
    </p:spTree>
    <p:extLst>
      <p:ext uri="{BB962C8B-B14F-4D97-AF65-F5344CB8AC3E}">
        <p14:creationId xmlns:p14="http://schemas.microsoft.com/office/powerpoint/2010/main" val="2033427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91599-44F6-CF4A-96EC-2210F3F80F7B}"/>
              </a:ext>
            </a:extLst>
          </p:cNvPr>
          <p:cNvSpPr>
            <a:spLocks noGrp="1"/>
          </p:cNvSpPr>
          <p:nvPr>
            <p:ph type="title"/>
          </p:nvPr>
        </p:nvSpPr>
        <p:spPr/>
        <p:txBody>
          <a:bodyPr/>
          <a:lstStyle/>
          <a:p>
            <a:r>
              <a:rPr lang="en-US" dirty="0"/>
              <a:t>Expression of quantity followed by of + a specific noun</a:t>
            </a:r>
          </a:p>
        </p:txBody>
      </p:sp>
      <p:sp>
        <p:nvSpPr>
          <p:cNvPr id="3" name="Content Placeholder 2">
            <a:extLst>
              <a:ext uri="{FF2B5EF4-FFF2-40B4-BE49-F238E27FC236}">
                <a16:creationId xmlns:a16="http://schemas.microsoft.com/office/drawing/2014/main" id="{42ACDF3E-80FD-AD4D-8C24-69FDE37308B0}"/>
              </a:ext>
            </a:extLst>
          </p:cNvPr>
          <p:cNvSpPr>
            <a:spLocks noGrp="1"/>
          </p:cNvSpPr>
          <p:nvPr>
            <p:ph idx="1"/>
          </p:nvPr>
        </p:nvSpPr>
        <p:spPr/>
        <p:txBody>
          <a:bodyPr/>
          <a:lstStyle/>
          <a:p>
            <a:r>
              <a:rPr lang="en-US" dirty="0"/>
              <a:t>All, most, some/any + of + specific plural count noun or noncount noun</a:t>
            </a:r>
          </a:p>
          <a:p>
            <a:r>
              <a:rPr lang="en-US" dirty="0"/>
              <a:t>Many, (a) few, several, both, two, one + of specific plural count noun, </a:t>
            </a:r>
          </a:p>
          <a:p>
            <a:r>
              <a:rPr lang="en-US" dirty="0"/>
              <a:t>Much, (a) little + of + specific noncount noun</a:t>
            </a:r>
          </a:p>
          <a:p>
            <a:r>
              <a:rPr lang="en-US" dirty="0"/>
              <a:t>Sample</a:t>
            </a:r>
          </a:p>
          <a:p>
            <a:pPr marL="0" indent="0">
              <a:buNone/>
            </a:pPr>
            <a:r>
              <a:rPr lang="en-US" dirty="0">
                <a:solidFill>
                  <a:srgbClr val="FF0000"/>
                </a:solidFill>
              </a:rPr>
              <a:t>Count</a:t>
            </a:r>
            <a:r>
              <a:rPr lang="en-US" dirty="0"/>
              <a:t>: most of those chairs are uncomfortable</a:t>
            </a:r>
          </a:p>
          <a:p>
            <a:pPr marL="0" indent="0">
              <a:buNone/>
            </a:pPr>
            <a:r>
              <a:rPr lang="en-US" dirty="0">
                <a:solidFill>
                  <a:srgbClr val="FF0000"/>
                </a:solidFill>
              </a:rPr>
              <a:t>Noncount</a:t>
            </a:r>
            <a:r>
              <a:rPr lang="en-US" dirty="0"/>
              <a:t>: most of that furniture is uncomfortable </a:t>
            </a:r>
          </a:p>
          <a:p>
            <a:pPr marL="0" indent="0">
              <a:buNone/>
            </a:pPr>
            <a:r>
              <a:rPr lang="en-US" dirty="0">
                <a:solidFill>
                  <a:srgbClr val="FF0000"/>
                </a:solidFill>
              </a:rPr>
              <a:t>Count</a:t>
            </a:r>
            <a:r>
              <a:rPr lang="en-US" dirty="0"/>
              <a:t>: many of those chairs are uncomfortable </a:t>
            </a:r>
          </a:p>
          <a:p>
            <a:pPr marL="0" indent="0">
              <a:buNone/>
            </a:pPr>
            <a:r>
              <a:rPr lang="en-US" dirty="0">
                <a:solidFill>
                  <a:srgbClr val="FF0000"/>
                </a:solidFill>
              </a:rPr>
              <a:t>Noncount</a:t>
            </a:r>
            <a:r>
              <a:rPr lang="en-US" dirty="0"/>
              <a:t>: much of that furniture in uncomfortable </a:t>
            </a:r>
          </a:p>
        </p:txBody>
      </p:sp>
    </p:spTree>
    <p:extLst>
      <p:ext uri="{BB962C8B-B14F-4D97-AF65-F5344CB8AC3E}">
        <p14:creationId xmlns:p14="http://schemas.microsoft.com/office/powerpoint/2010/main" val="3617010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F0B4A-DFDE-054D-929C-64E8AA2CFF81}"/>
              </a:ext>
            </a:extLst>
          </p:cNvPr>
          <p:cNvSpPr>
            <a:spLocks noGrp="1"/>
          </p:cNvSpPr>
          <p:nvPr>
            <p:ph type="title"/>
          </p:nvPr>
        </p:nvSpPr>
        <p:spPr/>
        <p:txBody>
          <a:bodyPr/>
          <a:lstStyle/>
          <a:p>
            <a:pPr algn="ctr"/>
            <a:r>
              <a:rPr lang="en-US" dirty="0"/>
              <a:t>Study example</a:t>
            </a:r>
          </a:p>
        </p:txBody>
      </p:sp>
      <p:sp>
        <p:nvSpPr>
          <p:cNvPr id="3" name="Content Placeholder 2">
            <a:extLst>
              <a:ext uri="{FF2B5EF4-FFF2-40B4-BE49-F238E27FC236}">
                <a16:creationId xmlns:a16="http://schemas.microsoft.com/office/drawing/2014/main" id="{89C52C1B-EF40-8740-98A0-6DFD85186BA2}"/>
              </a:ext>
            </a:extLst>
          </p:cNvPr>
          <p:cNvSpPr>
            <a:spLocks noGrp="1"/>
          </p:cNvSpPr>
          <p:nvPr>
            <p:ph idx="1"/>
          </p:nvPr>
        </p:nvSpPr>
        <p:spPr/>
        <p:txBody>
          <a:bodyPr>
            <a:normAutofit lnSpcReduction="10000"/>
          </a:bodyPr>
          <a:lstStyle/>
          <a:p>
            <a:r>
              <a:rPr lang="en-US" dirty="0"/>
              <a:t>When a noun is specific using ”OF” after ”All” is optional</a:t>
            </a:r>
          </a:p>
          <a:p>
            <a:r>
              <a:rPr lang="en-US" dirty="0"/>
              <a:t>When a noun is non specific, ”of” does not follow ”all”</a:t>
            </a:r>
          </a:p>
          <a:p>
            <a:r>
              <a:rPr lang="en-US" dirty="0"/>
              <a:t>Similarly, using “of” after “both” is optional when the noun is specific </a:t>
            </a:r>
          </a:p>
          <a:p>
            <a:r>
              <a:rPr lang="en-US" dirty="0"/>
              <a:t>Sample </a:t>
            </a:r>
          </a:p>
          <a:p>
            <a:pPr marL="0" indent="0">
              <a:buNone/>
            </a:pPr>
            <a:r>
              <a:rPr lang="en-US" dirty="0"/>
              <a:t>All of the students in my class are here (1)</a:t>
            </a:r>
          </a:p>
          <a:p>
            <a:pPr marL="0" indent="0">
              <a:buNone/>
            </a:pPr>
            <a:r>
              <a:rPr lang="en-US" dirty="0"/>
              <a:t>All the students in my class are here (2)</a:t>
            </a:r>
          </a:p>
          <a:p>
            <a:pPr marL="0" indent="0">
              <a:buNone/>
            </a:pPr>
            <a:r>
              <a:rPr lang="en-US" dirty="0"/>
              <a:t>all students must have an. I.D. card (3)</a:t>
            </a:r>
          </a:p>
          <a:p>
            <a:pPr marL="0" indent="0">
              <a:buNone/>
            </a:pPr>
            <a:r>
              <a:rPr lang="en-US" dirty="0"/>
              <a:t>All of students must have an I.D. card (4)</a:t>
            </a:r>
          </a:p>
          <a:p>
            <a:pPr marL="0" indent="0">
              <a:buNone/>
            </a:pPr>
            <a:r>
              <a:rPr lang="en-US" dirty="0"/>
              <a:t>I know both of those men. (5)</a:t>
            </a:r>
          </a:p>
        </p:txBody>
      </p:sp>
    </p:spTree>
    <p:extLst>
      <p:ext uri="{BB962C8B-B14F-4D97-AF65-F5344CB8AC3E}">
        <p14:creationId xmlns:p14="http://schemas.microsoft.com/office/powerpoint/2010/main" val="2125721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20BFC-84C4-4D41-A02C-55CCF50FDBCC}"/>
              </a:ext>
            </a:extLst>
          </p:cNvPr>
          <p:cNvSpPr>
            <a:spLocks noGrp="1"/>
          </p:cNvSpPr>
          <p:nvPr>
            <p:ph type="title"/>
          </p:nvPr>
        </p:nvSpPr>
        <p:spPr/>
        <p:txBody>
          <a:bodyPr/>
          <a:lstStyle/>
          <a:p>
            <a:pPr algn="ctr"/>
            <a:r>
              <a:rPr lang="en-US" dirty="0" err="1"/>
              <a:t>analisis</a:t>
            </a:r>
            <a:endParaRPr lang="en-US" dirty="0"/>
          </a:p>
        </p:txBody>
      </p:sp>
      <p:sp>
        <p:nvSpPr>
          <p:cNvPr id="3" name="Content Placeholder 2">
            <a:extLst>
              <a:ext uri="{FF2B5EF4-FFF2-40B4-BE49-F238E27FC236}">
                <a16:creationId xmlns:a16="http://schemas.microsoft.com/office/drawing/2014/main" id="{CF25A26B-60EA-FB48-9867-0CD0C03DD253}"/>
              </a:ext>
            </a:extLst>
          </p:cNvPr>
          <p:cNvSpPr>
            <a:spLocks noGrp="1"/>
          </p:cNvSpPr>
          <p:nvPr>
            <p:ph idx="1"/>
          </p:nvPr>
        </p:nvSpPr>
        <p:spPr/>
        <p:txBody>
          <a:bodyPr/>
          <a:lstStyle/>
          <a:p>
            <a:r>
              <a:rPr lang="en-US" dirty="0"/>
              <a:t>Pada </a:t>
            </a:r>
            <a:r>
              <a:rPr lang="en-US" dirty="0" err="1"/>
              <a:t>contoh</a:t>
            </a:r>
            <a:r>
              <a:rPr lang="en-US" dirty="0"/>
              <a:t> </a:t>
            </a:r>
            <a:r>
              <a:rPr lang="en-US" dirty="0" err="1"/>
              <a:t>kallimat</a:t>
            </a:r>
            <a:r>
              <a:rPr lang="en-US" dirty="0"/>
              <a:t> 1 dan 2, </a:t>
            </a:r>
            <a:r>
              <a:rPr lang="en-US" dirty="0" err="1"/>
              <a:t>merupakan</a:t>
            </a:r>
            <a:r>
              <a:rPr lang="en-US" dirty="0"/>
              <a:t> </a:t>
            </a:r>
            <a:r>
              <a:rPr lang="en-US" dirty="0" err="1"/>
              <a:t>contoh</a:t>
            </a:r>
            <a:r>
              <a:rPr lang="en-US" dirty="0"/>
              <a:t> </a:t>
            </a:r>
            <a:r>
              <a:rPr lang="en-US" dirty="0" err="1"/>
              <a:t>penggunan</a:t>
            </a:r>
            <a:r>
              <a:rPr lang="en-US" dirty="0"/>
              <a:t> ”All” yang </a:t>
            </a:r>
            <a:r>
              <a:rPr lang="en-US" dirty="0" err="1"/>
              <a:t>benar</a:t>
            </a:r>
            <a:r>
              <a:rPr lang="en-US" dirty="0"/>
              <a:t>. </a:t>
            </a:r>
            <a:r>
              <a:rPr lang="en-US" dirty="0" err="1"/>
              <a:t>Walaupun</a:t>
            </a:r>
            <a:r>
              <a:rPr lang="en-US" dirty="0"/>
              <a:t> pada </a:t>
            </a:r>
            <a:r>
              <a:rPr lang="en-US" dirty="0" err="1"/>
              <a:t>kalimat</a:t>
            </a:r>
            <a:r>
              <a:rPr lang="en-US" dirty="0"/>
              <a:t> </a:t>
            </a:r>
            <a:r>
              <a:rPr lang="en-US" dirty="0" err="1"/>
              <a:t>kedua</a:t>
            </a:r>
            <a:r>
              <a:rPr lang="en-US" dirty="0"/>
              <a:t> </a:t>
            </a:r>
            <a:r>
              <a:rPr lang="en-US" dirty="0" err="1"/>
              <a:t>berbeda</a:t>
            </a:r>
            <a:r>
              <a:rPr lang="en-US" dirty="0"/>
              <a:t> </a:t>
            </a:r>
            <a:r>
              <a:rPr lang="en-US" dirty="0" err="1"/>
              <a:t>dengan</a:t>
            </a:r>
            <a:r>
              <a:rPr lang="en-US" dirty="0"/>
              <a:t> </a:t>
            </a:r>
            <a:r>
              <a:rPr lang="en-US" dirty="0" err="1"/>
              <a:t>kalimat</a:t>
            </a:r>
            <a:r>
              <a:rPr lang="en-US" dirty="0"/>
              <a:t> </a:t>
            </a:r>
            <a:r>
              <a:rPr lang="en-US" dirty="0" err="1"/>
              <a:t>pertama</a:t>
            </a:r>
            <a:r>
              <a:rPr lang="en-US" dirty="0"/>
              <a:t>.</a:t>
            </a:r>
          </a:p>
          <a:p>
            <a:r>
              <a:rPr lang="en-US" dirty="0" err="1"/>
              <a:t>Kalimat</a:t>
            </a:r>
            <a:r>
              <a:rPr lang="en-US" dirty="0"/>
              <a:t> </a:t>
            </a:r>
            <a:r>
              <a:rPr lang="en-US" dirty="0" err="1"/>
              <a:t>pertama</a:t>
            </a:r>
            <a:r>
              <a:rPr lang="en-US" dirty="0"/>
              <a:t> </a:t>
            </a:r>
            <a:r>
              <a:rPr lang="en-US" dirty="0" err="1"/>
              <a:t>menggunakan</a:t>
            </a:r>
            <a:r>
              <a:rPr lang="en-US" dirty="0"/>
              <a:t> “All of” dan </a:t>
            </a:r>
            <a:r>
              <a:rPr lang="en-US" dirty="0" err="1"/>
              <a:t>kalimat</a:t>
            </a:r>
            <a:r>
              <a:rPr lang="en-US" dirty="0"/>
              <a:t> </a:t>
            </a:r>
            <a:r>
              <a:rPr lang="en-US" dirty="0" err="1"/>
              <a:t>kedua</a:t>
            </a:r>
            <a:r>
              <a:rPr lang="en-US" dirty="0"/>
              <a:t> “ all the”. Karena pada </a:t>
            </a:r>
            <a:r>
              <a:rPr lang="en-US" dirty="0" err="1"/>
              <a:t>kalimat</a:t>
            </a:r>
            <a:r>
              <a:rPr lang="en-US" dirty="0"/>
              <a:t> 1 dan 2 ”student” yang </a:t>
            </a:r>
            <a:r>
              <a:rPr lang="en-US" dirty="0" err="1"/>
              <a:t>dimaksud</a:t>
            </a:r>
            <a:r>
              <a:rPr lang="en-US" dirty="0"/>
              <a:t> </a:t>
            </a:r>
            <a:r>
              <a:rPr lang="en-US" dirty="0" err="1"/>
              <a:t>jelas</a:t>
            </a:r>
            <a:r>
              <a:rPr lang="en-US" dirty="0"/>
              <a:t> (specific)</a:t>
            </a:r>
          </a:p>
          <a:p>
            <a:r>
              <a:rPr lang="en-US" dirty="0"/>
              <a:t>Pada </a:t>
            </a:r>
            <a:r>
              <a:rPr lang="en-US" dirty="0" err="1"/>
              <a:t>kalimat</a:t>
            </a:r>
            <a:r>
              <a:rPr lang="en-US" dirty="0"/>
              <a:t> 3 dan 4, </a:t>
            </a:r>
            <a:r>
              <a:rPr lang="en-US" dirty="0" err="1"/>
              <a:t>penggunaan</a:t>
            </a:r>
            <a:r>
              <a:rPr lang="en-US" dirty="0"/>
              <a:t> ”All” </a:t>
            </a:r>
            <a:r>
              <a:rPr lang="en-US" dirty="0" err="1"/>
              <a:t>digunakan</a:t>
            </a:r>
            <a:r>
              <a:rPr lang="en-US" dirty="0"/>
              <a:t> </a:t>
            </a:r>
            <a:r>
              <a:rPr lang="en-US" dirty="0" err="1"/>
              <a:t>secara</a:t>
            </a:r>
            <a:r>
              <a:rPr lang="en-US" dirty="0"/>
              <a:t> </a:t>
            </a:r>
            <a:r>
              <a:rPr lang="en-US" dirty="0" err="1"/>
              <a:t>berbeda</a:t>
            </a:r>
            <a:r>
              <a:rPr lang="en-US" dirty="0"/>
              <a:t>. </a:t>
            </a:r>
          </a:p>
          <a:p>
            <a:r>
              <a:rPr lang="en-US" dirty="0" err="1"/>
              <a:t>Kalimat</a:t>
            </a:r>
            <a:r>
              <a:rPr lang="en-US" dirty="0"/>
              <a:t> 3 “All” </a:t>
            </a:r>
            <a:r>
              <a:rPr lang="en-US" dirty="0" err="1"/>
              <a:t>tanpa</a:t>
            </a:r>
            <a:r>
              <a:rPr lang="en-US" dirty="0"/>
              <a:t> </a:t>
            </a:r>
            <a:r>
              <a:rPr lang="en-US" dirty="0" err="1"/>
              <a:t>diikuti</a:t>
            </a:r>
            <a:r>
              <a:rPr lang="en-US" dirty="0"/>
              <a:t> oleh kata lain. </a:t>
            </a:r>
            <a:r>
              <a:rPr lang="en-US" dirty="0" err="1"/>
              <a:t>Kalimat</a:t>
            </a:r>
            <a:r>
              <a:rPr lang="en-US" dirty="0"/>
              <a:t> 4 “all” </a:t>
            </a:r>
            <a:r>
              <a:rPr lang="en-US" dirty="0" err="1"/>
              <a:t>diikuti</a:t>
            </a:r>
            <a:r>
              <a:rPr lang="en-US" dirty="0"/>
              <a:t> oleh “off”. Mana yang salah? </a:t>
            </a:r>
            <a:r>
              <a:rPr lang="en-US" dirty="0" err="1"/>
              <a:t>Apakah</a:t>
            </a:r>
            <a:r>
              <a:rPr lang="en-US" dirty="0"/>
              <a:t> </a:t>
            </a:r>
            <a:r>
              <a:rPr lang="en-US" dirty="0" err="1"/>
              <a:t>semua</a:t>
            </a:r>
            <a:r>
              <a:rPr lang="en-US" dirty="0"/>
              <a:t> </a:t>
            </a:r>
            <a:r>
              <a:rPr lang="en-US" dirty="0" err="1"/>
              <a:t>kalimat</a:t>
            </a:r>
            <a:r>
              <a:rPr lang="en-US" dirty="0"/>
              <a:t> </a:t>
            </a:r>
            <a:r>
              <a:rPr lang="en-US" dirty="0" err="1"/>
              <a:t>benar</a:t>
            </a:r>
            <a:r>
              <a:rPr lang="en-US" dirty="0"/>
              <a:t>”</a:t>
            </a:r>
          </a:p>
          <a:p>
            <a:pPr marL="0" indent="0">
              <a:buNone/>
            </a:pPr>
            <a:r>
              <a:rPr lang="en-US" dirty="0" err="1"/>
              <a:t>Kuncinya</a:t>
            </a:r>
            <a:r>
              <a:rPr lang="en-US" dirty="0"/>
              <a:t> </a:t>
            </a:r>
            <a:r>
              <a:rPr lang="en-US" dirty="0" err="1"/>
              <a:t>ada</a:t>
            </a:r>
            <a:r>
              <a:rPr lang="en-US" dirty="0"/>
              <a:t> pada kata ”student” </a:t>
            </a:r>
            <a:r>
              <a:rPr lang="en-US" dirty="0" err="1"/>
              <a:t>apakah</a:t>
            </a:r>
            <a:r>
              <a:rPr lang="en-US" dirty="0"/>
              <a:t> </a:t>
            </a:r>
            <a:r>
              <a:rPr lang="en-US" dirty="0" err="1"/>
              <a:t>itu</a:t>
            </a:r>
            <a:r>
              <a:rPr lang="en-US" dirty="0"/>
              <a:t> specific </a:t>
            </a:r>
            <a:r>
              <a:rPr lang="en-US" dirty="0" err="1"/>
              <a:t>atau</a:t>
            </a:r>
            <a:r>
              <a:rPr lang="en-US" dirty="0"/>
              <a:t> </a:t>
            </a:r>
            <a:r>
              <a:rPr lang="en-US" dirty="0" err="1"/>
              <a:t>tidak</a:t>
            </a:r>
            <a:r>
              <a:rPr lang="en-US"/>
              <a:t>.</a:t>
            </a:r>
            <a:endParaRPr lang="en-US" dirty="0"/>
          </a:p>
        </p:txBody>
      </p:sp>
    </p:spTree>
    <p:extLst>
      <p:ext uri="{BB962C8B-B14F-4D97-AF65-F5344CB8AC3E}">
        <p14:creationId xmlns:p14="http://schemas.microsoft.com/office/powerpoint/2010/main" val="4047780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5E201-BF08-1B41-9DA3-1B8379510152}"/>
              </a:ext>
            </a:extLst>
          </p:cNvPr>
          <p:cNvSpPr>
            <a:spLocks noGrp="1"/>
          </p:cNvSpPr>
          <p:nvPr>
            <p:ph type="title"/>
          </p:nvPr>
        </p:nvSpPr>
        <p:spPr/>
        <p:txBody>
          <a:bodyPr/>
          <a:lstStyle/>
          <a:p>
            <a:pPr algn="ctr"/>
            <a:r>
              <a:rPr lang="en-US" dirty="0"/>
              <a:t>evaluation</a:t>
            </a:r>
          </a:p>
        </p:txBody>
      </p:sp>
      <p:sp>
        <p:nvSpPr>
          <p:cNvPr id="3" name="Content Placeholder 2">
            <a:extLst>
              <a:ext uri="{FF2B5EF4-FFF2-40B4-BE49-F238E27FC236}">
                <a16:creationId xmlns:a16="http://schemas.microsoft.com/office/drawing/2014/main" id="{94470991-4088-C848-9B4D-2CDF9028CE1E}"/>
              </a:ext>
            </a:extLst>
          </p:cNvPr>
          <p:cNvSpPr>
            <a:spLocks noGrp="1"/>
          </p:cNvSpPr>
          <p:nvPr>
            <p:ph idx="1"/>
          </p:nvPr>
        </p:nvSpPr>
        <p:spPr>
          <a:xfrm>
            <a:off x="1251678" y="2286001"/>
            <a:ext cx="10178322" cy="4189614"/>
          </a:xfrm>
        </p:spPr>
        <p:txBody>
          <a:bodyPr>
            <a:normAutofit lnSpcReduction="10000"/>
          </a:bodyPr>
          <a:lstStyle/>
          <a:p>
            <a:pPr marL="457200" indent="-457200">
              <a:buAutoNum type="arabicPeriod"/>
            </a:pPr>
            <a:r>
              <a:rPr lang="en-US" dirty="0"/>
              <a:t>I know several…….Jack’s friends</a:t>
            </a:r>
          </a:p>
          <a:p>
            <a:pPr marL="457200" indent="-457200">
              <a:buAutoNum type="arabicPeriod"/>
            </a:pPr>
            <a:r>
              <a:rPr lang="en-US" dirty="0"/>
              <a:t>I have made several………friends lately</a:t>
            </a:r>
          </a:p>
          <a:p>
            <a:pPr marL="457200" indent="-457200">
              <a:buAutoNum type="arabicPeriod"/>
            </a:pPr>
            <a:r>
              <a:rPr lang="en-US" dirty="0"/>
              <a:t>Some……..students are lazy, and some…..students are hard-working</a:t>
            </a:r>
          </a:p>
          <a:p>
            <a:pPr marL="457200" indent="-457200">
              <a:buAutoNum type="arabicPeriod"/>
            </a:pPr>
            <a:r>
              <a:rPr lang="en-US" dirty="0"/>
              <a:t>Some……..the students in Mrs. Gray’s class are a little lazy</a:t>
            </a:r>
          </a:p>
          <a:p>
            <a:pPr marL="457200" indent="-457200">
              <a:buAutoNum type="arabicPeriod"/>
            </a:pPr>
            <a:r>
              <a:rPr lang="en-US" dirty="0"/>
              <a:t>Most…….books have an index</a:t>
            </a:r>
          </a:p>
          <a:p>
            <a:pPr marL="457200" indent="-457200">
              <a:buAutoNum type="arabicPeriod"/>
            </a:pPr>
            <a:r>
              <a:rPr lang="en-US" dirty="0"/>
              <a:t>Most……….Ali’s books are written in Arabic</a:t>
            </a:r>
          </a:p>
          <a:p>
            <a:pPr marL="457200" indent="-457200">
              <a:buAutoNum type="arabicPeriod"/>
            </a:pPr>
            <a:r>
              <a:rPr lang="en-US" dirty="0"/>
              <a:t>I bought a few……..books yesterday</a:t>
            </a:r>
          </a:p>
          <a:p>
            <a:pPr marL="457200" indent="-457200">
              <a:buAutoNum type="arabicPeriod"/>
            </a:pPr>
            <a:r>
              <a:rPr lang="en-US" dirty="0"/>
              <a:t>I have read a few………those books</a:t>
            </a:r>
          </a:p>
          <a:p>
            <a:pPr marL="457200" indent="-457200">
              <a:buAutoNum type="arabicPeriod"/>
            </a:pPr>
            <a:r>
              <a:rPr lang="en-US" dirty="0"/>
              <a:t>I am new here. I don’t know many……….people yet</a:t>
            </a:r>
          </a:p>
          <a:p>
            <a:pPr marL="457200" indent="-457200">
              <a:buAutoNum type="arabicPeriod"/>
            </a:pPr>
            <a:r>
              <a:rPr lang="en-US" dirty="0"/>
              <a:t>Have you </a:t>
            </a:r>
            <a:r>
              <a:rPr lang="en-US" dirty="0" err="1"/>
              <a:t>teken</a:t>
            </a:r>
            <a:r>
              <a:rPr lang="en-US" dirty="0"/>
              <a:t> any……………trips lately?</a:t>
            </a:r>
          </a:p>
        </p:txBody>
      </p:sp>
    </p:spTree>
    <p:extLst>
      <p:ext uri="{BB962C8B-B14F-4D97-AF65-F5344CB8AC3E}">
        <p14:creationId xmlns:p14="http://schemas.microsoft.com/office/powerpoint/2010/main" val="135753011"/>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{2A2718A0-D366-D444-A841-CE991EC346A3}tf10001071</Template>
  <TotalTime>32</TotalTime>
  <Words>673</Words>
  <Application>Microsoft Macintosh PowerPoint</Application>
  <PresentationFormat>Widescreen</PresentationFormat>
  <Paragraphs>60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Gill Sans MT</vt:lpstr>
      <vt:lpstr>Impact</vt:lpstr>
      <vt:lpstr>Badge</vt:lpstr>
      <vt:lpstr>Using ”most” and ”of”</vt:lpstr>
      <vt:lpstr>explaining</vt:lpstr>
      <vt:lpstr>Using ’most”</vt:lpstr>
      <vt:lpstr>Most of</vt:lpstr>
      <vt:lpstr>Expression of quantity followed by of + a specific noun</vt:lpstr>
      <vt:lpstr>Study example</vt:lpstr>
      <vt:lpstr>analisis</vt:lpstr>
      <vt:lpstr>evaluation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”most” and ”of”</dc:title>
  <dc:creator>endang iryani</dc:creator>
  <cp:lastModifiedBy>endang iryani</cp:lastModifiedBy>
  <cp:revision>4</cp:revision>
  <dcterms:created xsi:type="dcterms:W3CDTF">2020-06-14T08:51:51Z</dcterms:created>
  <dcterms:modified xsi:type="dcterms:W3CDTF">2020-06-14T09:24:01Z</dcterms:modified>
</cp:coreProperties>
</file>